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0" r:id="rId3"/>
    <p:sldId id="4253" r:id="rId4"/>
    <p:sldId id="4255" r:id="rId5"/>
    <p:sldId id="4239" r:id="rId6"/>
    <p:sldId id="4240" r:id="rId7"/>
    <p:sldId id="4241" r:id="rId8"/>
    <p:sldId id="4242" r:id="rId9"/>
    <p:sldId id="4254" r:id="rId10"/>
    <p:sldId id="4243" r:id="rId11"/>
    <p:sldId id="272" r:id="rId12"/>
    <p:sldId id="4244" r:id="rId13"/>
    <p:sldId id="275" r:id="rId14"/>
    <p:sldId id="4260" r:id="rId15"/>
    <p:sldId id="4247" r:id="rId16"/>
    <p:sldId id="4252" r:id="rId17"/>
    <p:sldId id="4246" r:id="rId18"/>
    <p:sldId id="274" r:id="rId19"/>
    <p:sldId id="276" r:id="rId20"/>
    <p:sldId id="277" r:id="rId21"/>
    <p:sldId id="278" r:id="rId22"/>
    <p:sldId id="279" r:id="rId23"/>
    <p:sldId id="280" r:id="rId24"/>
    <p:sldId id="282" r:id="rId25"/>
    <p:sldId id="283" r:id="rId26"/>
    <p:sldId id="284" r:id="rId27"/>
    <p:sldId id="4248" r:id="rId28"/>
    <p:sldId id="4249" r:id="rId29"/>
    <p:sldId id="4257" r:id="rId30"/>
    <p:sldId id="4250" r:id="rId31"/>
    <p:sldId id="4251" r:id="rId32"/>
    <p:sldId id="4258" r:id="rId33"/>
    <p:sldId id="425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17D753-CA7F-4C8C-9817-1EDEEA6581D0}" v="297" dt="2026-07-16T23:50:00.7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101" d="100"/>
          <a:sy n="101" d="100"/>
        </p:scale>
        <p:origin x="316" y="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65A16-BC30-9649-4247-BC77D55911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E1DCF8-A9F0-F43D-2762-801358215F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19375F6-82FD-DC98-2212-DB3A2A998291}"/>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5" name="Footer Placeholder 4">
            <a:extLst>
              <a:ext uri="{FF2B5EF4-FFF2-40B4-BE49-F238E27FC236}">
                <a16:creationId xmlns:a16="http://schemas.microsoft.com/office/drawing/2014/main" id="{03185C7A-162F-FC11-6E6C-841A169EF2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4C7D47-08B4-24BF-34E0-9B910FBCF568}"/>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251913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8E106-ECF2-C5C7-621E-8E39F99E54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8E7054-5D15-96D8-15AB-807C7C90AC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151ADF-0034-3670-6BAE-0469F4F936C7}"/>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5" name="Footer Placeholder 4">
            <a:extLst>
              <a:ext uri="{FF2B5EF4-FFF2-40B4-BE49-F238E27FC236}">
                <a16:creationId xmlns:a16="http://schemas.microsoft.com/office/drawing/2014/main" id="{8C69BDA4-A154-381B-0572-010010702C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BE781E-BABC-3F68-67CC-04CBCEA3CAD0}"/>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4070322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C9CFBF-372F-9058-056F-DB5CF77304A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F1169C-D794-6D88-8AB3-E8D17DB877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D197C4-A93C-3421-1B26-391BC7E3F0AD}"/>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5" name="Footer Placeholder 4">
            <a:extLst>
              <a:ext uri="{FF2B5EF4-FFF2-40B4-BE49-F238E27FC236}">
                <a16:creationId xmlns:a16="http://schemas.microsoft.com/office/drawing/2014/main" id="{9C9FB5E0-9679-F3A0-9739-4884E68E06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635488-3B9A-A8FD-F1F8-C9A782058B50}"/>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3401285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8F3D1-F0F3-5628-3C0E-2446842A72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3EDC7D-CC33-877C-E868-FBAAC3FF28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802ACB-B00C-396F-2D64-BD1AFA97C706}"/>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5" name="Footer Placeholder 4">
            <a:extLst>
              <a:ext uri="{FF2B5EF4-FFF2-40B4-BE49-F238E27FC236}">
                <a16:creationId xmlns:a16="http://schemas.microsoft.com/office/drawing/2014/main" id="{159761A1-4865-2C58-8081-F84933BC81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F54EE2-035D-573D-2D38-05C0ED84A36B}"/>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3057900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B19B8-7327-2ADD-52A1-3FD3959302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86AD78-6A39-C326-54FA-3FBA81DF199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C03738-37E7-3357-877E-3830BD7D96DD}"/>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5" name="Footer Placeholder 4">
            <a:extLst>
              <a:ext uri="{FF2B5EF4-FFF2-40B4-BE49-F238E27FC236}">
                <a16:creationId xmlns:a16="http://schemas.microsoft.com/office/drawing/2014/main" id="{096C3202-C70F-EF7D-72CA-CD73F66C0D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B9465F-2461-B643-60D6-3A6578F0746D}"/>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4116786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9A77C-682B-98AD-1AE0-5B7A6AB856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CCE8E-2406-F750-5260-7629C30561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76F630-ED92-E9AB-0990-4332320947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840249-6A4B-2753-CA45-B4AEA216504D}"/>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6" name="Footer Placeholder 5">
            <a:extLst>
              <a:ext uri="{FF2B5EF4-FFF2-40B4-BE49-F238E27FC236}">
                <a16:creationId xmlns:a16="http://schemas.microsoft.com/office/drawing/2014/main" id="{2430F79D-4809-3AC8-BCA7-F8BE600332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FD03FD-ED59-1133-E31C-4A1AC1344426}"/>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1782085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9AD60-318B-F88B-A28A-3D638C1B85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4B142A-D9C7-FFA9-DF16-38933F6863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A7D605-AB3B-75BA-5528-F1A0C9197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57D009-8B5C-60E4-65DC-1584DBD26A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29FBE1-8075-FA31-27FF-C925C6FBD3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70CF60-688A-53F5-599B-3D44424FD13F}"/>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8" name="Footer Placeholder 7">
            <a:extLst>
              <a:ext uri="{FF2B5EF4-FFF2-40B4-BE49-F238E27FC236}">
                <a16:creationId xmlns:a16="http://schemas.microsoft.com/office/drawing/2014/main" id="{4CD80F79-051D-646E-A4E6-1AE572FDBE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008B4C-253F-0144-552D-127092DF1DD3}"/>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2058775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E4C55-30C9-8B08-30AF-93982594C6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35D1B8-7E7E-FC66-D457-5CFE4C844235}"/>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4" name="Footer Placeholder 3">
            <a:extLst>
              <a:ext uri="{FF2B5EF4-FFF2-40B4-BE49-F238E27FC236}">
                <a16:creationId xmlns:a16="http://schemas.microsoft.com/office/drawing/2014/main" id="{64AEDB21-289A-B1FB-59A5-A47F590B56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21131B-85DE-B28C-81D0-7B1B1B0043A9}"/>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2625411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AAE635-88B8-CEDE-9989-B0428FEDC6AB}"/>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3" name="Footer Placeholder 2">
            <a:extLst>
              <a:ext uri="{FF2B5EF4-FFF2-40B4-BE49-F238E27FC236}">
                <a16:creationId xmlns:a16="http://schemas.microsoft.com/office/drawing/2014/main" id="{328B53C1-01AA-631F-A3C2-66D392AA5A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D08E3E-4EBE-3FAB-8359-10A2E0C96A57}"/>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3055830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77449-03ED-BD94-DB48-16C9D7E402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D0AEE5-EC8F-06AA-BB6B-5AC9311AF1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F8F975-6E8E-78FE-9B45-2A2B7795D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DC0551-556F-5D99-CF17-5DA089B126F1}"/>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6" name="Footer Placeholder 5">
            <a:extLst>
              <a:ext uri="{FF2B5EF4-FFF2-40B4-BE49-F238E27FC236}">
                <a16:creationId xmlns:a16="http://schemas.microsoft.com/office/drawing/2014/main" id="{C3E101F8-947D-0041-F179-8827AEE931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377AEE-3927-A7B2-D342-FFD906B8F3F8}"/>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3473882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A9E0E-4AA8-4B96-DB05-DA20DE5459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5A9E24-D5B0-8301-DAD3-65FE57D323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D7FEB7-75A7-4C3E-D454-E58DB886B1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35221B-FDC6-5D6D-DD36-ACF76BCFFD3D}"/>
              </a:ext>
            </a:extLst>
          </p:cNvPr>
          <p:cNvSpPr>
            <a:spLocks noGrp="1"/>
          </p:cNvSpPr>
          <p:nvPr>
            <p:ph type="dt" sz="half" idx="10"/>
          </p:nvPr>
        </p:nvSpPr>
        <p:spPr/>
        <p:txBody>
          <a:bodyPr/>
          <a:lstStyle/>
          <a:p>
            <a:fld id="{29B32CB3-BFE9-43D1-A2E0-E86E8B97B766}" type="datetimeFigureOut">
              <a:rPr lang="en-US" smtClean="0"/>
              <a:t>7/25/2026</a:t>
            </a:fld>
            <a:endParaRPr lang="en-US"/>
          </a:p>
        </p:txBody>
      </p:sp>
      <p:sp>
        <p:nvSpPr>
          <p:cNvPr id="6" name="Footer Placeholder 5">
            <a:extLst>
              <a:ext uri="{FF2B5EF4-FFF2-40B4-BE49-F238E27FC236}">
                <a16:creationId xmlns:a16="http://schemas.microsoft.com/office/drawing/2014/main" id="{1AD0330F-46B3-4C06-710B-39083277E9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6A4207-62A8-C9D9-7F27-50515221D34E}"/>
              </a:ext>
            </a:extLst>
          </p:cNvPr>
          <p:cNvSpPr>
            <a:spLocks noGrp="1"/>
          </p:cNvSpPr>
          <p:nvPr>
            <p:ph type="sldNum" sz="quarter" idx="12"/>
          </p:nvPr>
        </p:nvSpPr>
        <p:spPr/>
        <p:txBody>
          <a:bodyPr/>
          <a:lstStyle/>
          <a:p>
            <a:fld id="{F7E0FEAD-50DC-4F2A-AF78-AC8DBFE56F7A}" type="slidenum">
              <a:rPr lang="en-US" smtClean="0"/>
              <a:t>‹#›</a:t>
            </a:fld>
            <a:endParaRPr lang="en-US"/>
          </a:p>
        </p:txBody>
      </p:sp>
    </p:spTree>
    <p:extLst>
      <p:ext uri="{BB962C8B-B14F-4D97-AF65-F5344CB8AC3E}">
        <p14:creationId xmlns:p14="http://schemas.microsoft.com/office/powerpoint/2010/main" val="2412626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C82EAB-A62F-7BF2-1EF4-7F64C290DE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F023FA-433E-5215-9F48-FF7CE37087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4D68D5-7529-D58C-D356-58A337646A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B32CB3-BFE9-43D1-A2E0-E86E8B97B766}" type="datetimeFigureOut">
              <a:rPr lang="en-US" smtClean="0"/>
              <a:t>7/25/2026</a:t>
            </a:fld>
            <a:endParaRPr lang="en-US"/>
          </a:p>
        </p:txBody>
      </p:sp>
      <p:sp>
        <p:nvSpPr>
          <p:cNvPr id="5" name="Footer Placeholder 4">
            <a:extLst>
              <a:ext uri="{FF2B5EF4-FFF2-40B4-BE49-F238E27FC236}">
                <a16:creationId xmlns:a16="http://schemas.microsoft.com/office/drawing/2014/main" id="{F4667C01-BBBD-35A3-CFC0-27C7B44701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A1C8E2-D329-62D4-1FE3-49E820BE1A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E0FEAD-50DC-4F2A-AF78-AC8DBFE56F7A}" type="slidenum">
              <a:rPr lang="en-US" smtClean="0"/>
              <a:t>‹#›</a:t>
            </a:fld>
            <a:endParaRPr lang="en-US"/>
          </a:p>
        </p:txBody>
      </p:sp>
    </p:spTree>
    <p:extLst>
      <p:ext uri="{BB962C8B-B14F-4D97-AF65-F5344CB8AC3E}">
        <p14:creationId xmlns:p14="http://schemas.microsoft.com/office/powerpoint/2010/main" val="1476443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cdle.colorado.gov/sites/cdle/files/INFO%20%239A%20Transparency%20in%20Pay%20and%20Job%20Opportunities%20The%20Colorado%20EPEWA%20Part%202%205.29.24%20%5Baccessible%5D.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4">
            <a:extLst>
              <a:ext uri="{FF2B5EF4-FFF2-40B4-BE49-F238E27FC236}">
                <a16:creationId xmlns:a16="http://schemas.microsoft.com/office/drawing/2014/main" id="{D7FC61BD-2B72-C1E6-045E-164BDCC9F3A5}"/>
              </a:ext>
            </a:extLst>
          </p:cNvPr>
          <p:cNvPicPr>
            <a:picLocks noChangeAspect="1"/>
          </p:cNvPicPr>
          <p:nvPr/>
        </p:nvPicPr>
        <p:blipFill>
          <a:blip r:embed="rId2">
            <a:extLst>
              <a:ext uri="{28A0092B-C50C-407E-A947-70E740481C1C}">
                <a14:useLocalDpi xmlns:a14="http://schemas.microsoft.com/office/drawing/2010/main" val="0"/>
              </a:ext>
            </a:extLst>
          </a:blip>
          <a:srcRect l="19500"/>
          <a:stretch>
            <a:fillRect/>
          </a:stretch>
        </p:blipFill>
        <p:spPr>
          <a:xfrm>
            <a:off x="2386584" y="-18288"/>
            <a:ext cx="9814560" cy="6876288"/>
          </a:xfrm>
          <a:prstGeom prst="rect">
            <a:avLst/>
          </a:prstGeom>
        </p:spPr>
      </p:pic>
      <p:sp>
        <p:nvSpPr>
          <p:cNvPr id="2" name="Title 1">
            <a:extLst>
              <a:ext uri="{FF2B5EF4-FFF2-40B4-BE49-F238E27FC236}">
                <a16:creationId xmlns:a16="http://schemas.microsoft.com/office/drawing/2014/main" id="{EEEA20AB-AB7C-D22B-A38C-F4CCC645A34E}"/>
              </a:ext>
            </a:extLst>
          </p:cNvPr>
          <p:cNvSpPr>
            <a:spLocks noGrp="1"/>
          </p:cNvSpPr>
          <p:nvPr>
            <p:ph type="ctrTitle"/>
          </p:nvPr>
        </p:nvSpPr>
        <p:spPr>
          <a:xfrm>
            <a:off x="400990" y="584627"/>
            <a:ext cx="6507573" cy="4831604"/>
          </a:xfrm>
        </p:spPr>
        <p:txBody>
          <a:bodyPr anchor="ctr">
            <a:normAutofit/>
          </a:bodyPr>
          <a:lstStyle/>
          <a:p>
            <a:pPr algn="l"/>
            <a:r>
              <a:rPr lang="en-US" sz="4000" dirty="0">
                <a:effectLst>
                  <a:outerShdw blurRad="38100" dist="38100" dir="2700000" algn="tl">
                    <a:srgbClr val="000000">
                      <a:alpha val="43137"/>
                    </a:srgbClr>
                  </a:outerShdw>
                </a:effectLst>
                <a:latin typeface="Baskerville Old Face" panose="02020602080505020303" pitchFamily="18" charset="0"/>
              </a:rPr>
              <a:t>Colorado’s Highest‑Risk Compliance Traps for 2026: </a:t>
            </a:r>
            <a:br>
              <a:rPr lang="en-US" sz="4000" dirty="0">
                <a:effectLst>
                  <a:outerShdw blurRad="38100" dist="38100" dir="2700000" algn="tl">
                    <a:srgbClr val="000000">
                      <a:alpha val="43137"/>
                    </a:srgbClr>
                  </a:outerShdw>
                </a:effectLst>
                <a:latin typeface="Baskerville Old Face" panose="02020602080505020303" pitchFamily="18" charset="0"/>
              </a:rPr>
            </a:br>
            <a:r>
              <a:rPr lang="en-US" sz="4000" dirty="0">
                <a:effectLst>
                  <a:outerShdw blurRad="38100" dist="38100" dir="2700000" algn="tl">
                    <a:srgbClr val="000000">
                      <a:alpha val="43137"/>
                    </a:srgbClr>
                  </a:outerShdw>
                </a:effectLst>
                <a:latin typeface="Baskerville Old Face" panose="02020602080505020303" pitchFamily="18" charset="0"/>
              </a:rPr>
              <a:t>Wage &amp; Hour, FAMLI, PHEW, and HFWA—What Attorneys Must Know Now</a:t>
            </a:r>
          </a:p>
        </p:txBody>
      </p:sp>
      <p:sp>
        <p:nvSpPr>
          <p:cNvPr id="3" name="Subtitle 2">
            <a:extLst>
              <a:ext uri="{FF2B5EF4-FFF2-40B4-BE49-F238E27FC236}">
                <a16:creationId xmlns:a16="http://schemas.microsoft.com/office/drawing/2014/main" id="{E7EC150B-3489-3962-027A-1BA94862E577}"/>
              </a:ext>
            </a:extLst>
          </p:cNvPr>
          <p:cNvSpPr>
            <a:spLocks noGrp="1"/>
          </p:cNvSpPr>
          <p:nvPr>
            <p:ph type="subTitle" idx="1"/>
          </p:nvPr>
        </p:nvSpPr>
        <p:spPr>
          <a:xfrm>
            <a:off x="400990" y="5069308"/>
            <a:ext cx="5695010" cy="1023031"/>
          </a:xfrm>
        </p:spPr>
        <p:txBody>
          <a:bodyPr>
            <a:noAutofit/>
          </a:bodyPr>
          <a:lstStyle/>
          <a:p>
            <a:pPr algn="l"/>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Presenter: </a:t>
            </a:r>
          </a:p>
          <a:p>
            <a:pPr algn="l"/>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Melisa H. Panagakos </a:t>
            </a:r>
          </a:p>
          <a:p>
            <a:pPr algn="l"/>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Equity Principal at Jackson Lewis P.C.</a:t>
            </a:r>
          </a:p>
        </p:txBody>
      </p:sp>
      <p:pic>
        <p:nvPicPr>
          <p:cNvPr id="5" name="Content Placeholder 4">
            <a:extLst>
              <a:ext uri="{FF2B5EF4-FFF2-40B4-BE49-F238E27FC236}">
                <a16:creationId xmlns:a16="http://schemas.microsoft.com/office/drawing/2014/main" id="{83D70A55-68D3-7636-DA3F-888AE70CB5CC}"/>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9525" y="-14748"/>
            <a:ext cx="7829486" cy="3438832"/>
          </a:xfrm>
          <a:prstGeom prst="rect">
            <a:avLst/>
          </a:prstGeom>
        </p:spPr>
      </p:pic>
    </p:spTree>
    <p:extLst>
      <p:ext uri="{BB962C8B-B14F-4D97-AF65-F5344CB8AC3E}">
        <p14:creationId xmlns:p14="http://schemas.microsoft.com/office/powerpoint/2010/main" val="2690122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083AB-5446-43F2-63CF-44BF7528A397}"/>
            </a:ext>
          </a:extLst>
        </p:cNvPr>
        <p:cNvGrpSpPr/>
        <p:nvPr/>
      </p:nvGrpSpPr>
      <p:grpSpPr>
        <a:xfrm>
          <a:off x="0" y="0"/>
          <a:ext cx="0" cy="0"/>
          <a:chOff x="0" y="0"/>
          <a:chExt cx="0" cy="0"/>
        </a:xfrm>
      </p:grpSpPr>
      <p:pic>
        <p:nvPicPr>
          <p:cNvPr id="11" name="Content Placeholder 4">
            <a:extLst>
              <a:ext uri="{FF2B5EF4-FFF2-40B4-BE49-F238E27FC236}">
                <a16:creationId xmlns:a16="http://schemas.microsoft.com/office/drawing/2014/main" id="{E37BC6CF-C1FF-4B31-0853-B9343663BAD6}"/>
              </a:ext>
            </a:extLst>
          </p:cNvPr>
          <p:cNvPicPr>
            <a:picLocks noChangeAspect="1"/>
          </p:cNvPicPr>
          <p:nvPr/>
        </p:nvPicPr>
        <p:blipFill>
          <a:blip r:embed="rId2">
            <a:extLst>
              <a:ext uri="{28A0092B-C50C-407E-A947-70E740481C1C}">
                <a14:useLocalDpi xmlns:a14="http://schemas.microsoft.com/office/drawing/2010/main" val="0"/>
              </a:ext>
            </a:extLst>
          </a:blip>
          <a:srcRect l="19500"/>
          <a:stretch>
            <a:fillRect/>
          </a:stretch>
        </p:blipFill>
        <p:spPr>
          <a:xfrm>
            <a:off x="2386584" y="-18288"/>
            <a:ext cx="9814560" cy="6876288"/>
          </a:xfrm>
          <a:prstGeom prst="rect">
            <a:avLst/>
          </a:prstGeom>
        </p:spPr>
      </p:pic>
      <p:pic>
        <p:nvPicPr>
          <p:cNvPr id="5" name="Content Placeholder 4">
            <a:extLst>
              <a:ext uri="{FF2B5EF4-FFF2-40B4-BE49-F238E27FC236}">
                <a16:creationId xmlns:a16="http://schemas.microsoft.com/office/drawing/2014/main" id="{9ACA6F5E-913F-3C96-24D8-61DE1031FA3A}"/>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9525" y="-14748"/>
            <a:ext cx="7829486" cy="3438832"/>
          </a:xfrm>
          <a:prstGeom prst="rect">
            <a:avLst/>
          </a:prstGeom>
        </p:spPr>
      </p:pic>
      <p:sp>
        <p:nvSpPr>
          <p:cNvPr id="4" name="Title 3">
            <a:extLst>
              <a:ext uri="{FF2B5EF4-FFF2-40B4-BE49-F238E27FC236}">
                <a16:creationId xmlns:a16="http://schemas.microsoft.com/office/drawing/2014/main" id="{570D9CD3-8183-07F3-4E7A-2647FD2A13CF}"/>
              </a:ext>
            </a:extLst>
          </p:cNvPr>
          <p:cNvSpPr txBox="1">
            <a:spLocks/>
          </p:cNvSpPr>
          <p:nvPr/>
        </p:nvSpPr>
        <p:spPr>
          <a:xfrm>
            <a:off x="7043166" y="2667428"/>
            <a:ext cx="4991100" cy="150485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dirty="0">
                <a:solidFill>
                  <a:schemeClr val="bg2"/>
                </a:solidFill>
                <a:effectLst>
                  <a:outerShdw blurRad="38100" dist="38100" dir="2700000" algn="tl">
                    <a:srgbClr val="000000">
                      <a:alpha val="43137"/>
                    </a:srgbClr>
                  </a:outerShdw>
                </a:effectLst>
              </a:rPr>
              <a:t>Wage and Hour Claims and Trends</a:t>
            </a:r>
          </a:p>
        </p:txBody>
      </p:sp>
      <p:pic>
        <p:nvPicPr>
          <p:cNvPr id="6" name="Picture Placeholder 5" descr="A close-up of an hourglass&#10;&#10;AI-generated content may be incorrect.">
            <a:extLst>
              <a:ext uri="{FF2B5EF4-FFF2-40B4-BE49-F238E27FC236}">
                <a16:creationId xmlns:a16="http://schemas.microsoft.com/office/drawing/2014/main" id="{7A962D66-DAD4-45C2-A5AF-BADF5BFAC528}"/>
              </a:ext>
            </a:extLst>
          </p:cNvPr>
          <p:cNvPicPr>
            <a:picLocks noChangeAspect="1"/>
          </p:cNvPicPr>
          <p:nvPr/>
        </p:nvPicPr>
        <p:blipFill>
          <a:blip r:embed="rId3">
            <a:extLst>
              <a:ext uri="{28A0092B-C50C-407E-A947-70E740481C1C}">
                <a14:useLocalDpi xmlns:a14="http://schemas.microsoft.com/office/drawing/2010/main" val="0"/>
              </a:ext>
            </a:extLst>
          </a:blip>
          <a:srcRect l="30751" r="9249"/>
          <a:stretch>
            <a:fillRect/>
          </a:stretch>
        </p:blipFill>
        <p:spPr>
          <a:xfrm>
            <a:off x="-9525" y="-10876"/>
            <a:ext cx="6885813" cy="6867500"/>
          </a:xfrm>
          <a:custGeom>
            <a:avLst/>
            <a:gdLst>
              <a:gd name="connsiteX0" fmla="*/ 1743075 w 6172200"/>
              <a:gd name="connsiteY0" fmla="*/ 0 h 6858000"/>
              <a:gd name="connsiteX1" fmla="*/ 6172200 w 6172200"/>
              <a:gd name="connsiteY1" fmla="*/ 0 h 6858000"/>
              <a:gd name="connsiteX2" fmla="*/ 6172200 w 6172200"/>
              <a:gd name="connsiteY2" fmla="*/ 28575 h 6858000"/>
              <a:gd name="connsiteX3" fmla="*/ 6172200 w 6172200"/>
              <a:gd name="connsiteY3" fmla="*/ 1066800 h 6858000"/>
              <a:gd name="connsiteX4" fmla="*/ 6172200 w 6172200"/>
              <a:gd name="connsiteY4" fmla="*/ 2400300 h 6858000"/>
              <a:gd name="connsiteX5" fmla="*/ 6172200 w 6172200"/>
              <a:gd name="connsiteY5" fmla="*/ 3695700 h 6858000"/>
              <a:gd name="connsiteX6" fmla="*/ 6172200 w 6172200"/>
              <a:gd name="connsiteY6" fmla="*/ 4638675 h 6858000"/>
              <a:gd name="connsiteX7" fmla="*/ 6029325 w 6172200"/>
              <a:gd name="connsiteY7" fmla="*/ 5534025 h 6858000"/>
              <a:gd name="connsiteX8" fmla="*/ 5667375 w 6172200"/>
              <a:gd name="connsiteY8" fmla="*/ 6191250 h 6858000"/>
              <a:gd name="connsiteX9" fmla="*/ 4314825 w 6172200"/>
              <a:gd name="connsiteY9" fmla="*/ 6848475 h 6858000"/>
              <a:gd name="connsiteX10" fmla="*/ 4238625 w 6172200"/>
              <a:gd name="connsiteY10" fmla="*/ 6858000 h 6858000"/>
              <a:gd name="connsiteX11" fmla="*/ 0 w 6172200"/>
              <a:gd name="connsiteY11" fmla="*/ 6858000 h 6858000"/>
              <a:gd name="connsiteX12" fmla="*/ 0 w 6172200"/>
              <a:gd name="connsiteY12" fmla="*/ 1790700 h 6858000"/>
              <a:gd name="connsiteX13" fmla="*/ 1743075 w 61722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2200" h="6858000">
                <a:moveTo>
                  <a:pt x="1743075" y="0"/>
                </a:moveTo>
                <a:cubicBezTo>
                  <a:pt x="1743075" y="0"/>
                  <a:pt x="1743075" y="0"/>
                  <a:pt x="6172200" y="0"/>
                </a:cubicBezTo>
                <a:cubicBezTo>
                  <a:pt x="6172200" y="0"/>
                  <a:pt x="6172200" y="0"/>
                  <a:pt x="6172200" y="28575"/>
                </a:cubicBezTo>
                <a:cubicBezTo>
                  <a:pt x="6172200" y="28575"/>
                  <a:pt x="6172200" y="28575"/>
                  <a:pt x="6172200" y="1066800"/>
                </a:cubicBezTo>
                <a:cubicBezTo>
                  <a:pt x="6172200" y="1066800"/>
                  <a:pt x="6172200" y="1066800"/>
                  <a:pt x="6172200" y="2400300"/>
                </a:cubicBezTo>
                <a:cubicBezTo>
                  <a:pt x="6172200" y="2400300"/>
                  <a:pt x="6172200" y="2400300"/>
                  <a:pt x="6172200" y="3695700"/>
                </a:cubicBezTo>
                <a:cubicBezTo>
                  <a:pt x="6172200" y="3695700"/>
                  <a:pt x="6172200" y="3695700"/>
                  <a:pt x="6172200" y="4638675"/>
                </a:cubicBezTo>
                <a:cubicBezTo>
                  <a:pt x="6172200" y="4943475"/>
                  <a:pt x="6134100" y="5238750"/>
                  <a:pt x="6029325" y="5534025"/>
                </a:cubicBezTo>
                <a:cubicBezTo>
                  <a:pt x="5953125" y="5772150"/>
                  <a:pt x="5829300" y="6000750"/>
                  <a:pt x="5667375" y="6191250"/>
                </a:cubicBezTo>
                <a:cubicBezTo>
                  <a:pt x="5324475" y="6591300"/>
                  <a:pt x="4829175" y="6800850"/>
                  <a:pt x="4314825" y="6848475"/>
                </a:cubicBezTo>
                <a:cubicBezTo>
                  <a:pt x="4286250" y="6858000"/>
                  <a:pt x="4267200" y="6858000"/>
                  <a:pt x="4238625" y="6858000"/>
                </a:cubicBezTo>
                <a:cubicBezTo>
                  <a:pt x="4238625" y="6858000"/>
                  <a:pt x="4238625" y="6858000"/>
                  <a:pt x="0" y="6858000"/>
                </a:cubicBezTo>
                <a:cubicBezTo>
                  <a:pt x="0" y="6858000"/>
                  <a:pt x="0" y="6858000"/>
                  <a:pt x="0" y="1790700"/>
                </a:cubicBezTo>
                <a:cubicBezTo>
                  <a:pt x="95250" y="742950"/>
                  <a:pt x="685800" y="66675"/>
                  <a:pt x="1743075" y="0"/>
                </a:cubicBezTo>
                <a:close/>
              </a:path>
            </a:pathLst>
          </a:custGeom>
        </p:spPr>
      </p:pic>
    </p:spTree>
    <p:extLst>
      <p:ext uri="{BB962C8B-B14F-4D97-AF65-F5344CB8AC3E}">
        <p14:creationId xmlns:p14="http://schemas.microsoft.com/office/powerpoint/2010/main" val="15043398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D5618-6D07-AAB4-CEFA-A656B1A3DA3F}"/>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BB8A0961-205E-9F70-F48B-27FF1E031E3B}"/>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9832" y="3448664"/>
            <a:ext cx="7829486" cy="3438832"/>
          </a:xfrm>
          <a:prstGeom prst="rect">
            <a:avLst/>
          </a:prstGeom>
        </p:spPr>
      </p:pic>
      <p:sp>
        <p:nvSpPr>
          <p:cNvPr id="2" name="Title 1">
            <a:extLst>
              <a:ext uri="{FF2B5EF4-FFF2-40B4-BE49-F238E27FC236}">
                <a16:creationId xmlns:a16="http://schemas.microsoft.com/office/drawing/2014/main" id="{8CD52FB6-A5D0-8A75-532F-301069D4FAD9}"/>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Wage &amp; Hour </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03514BD-7854-A4F7-F13C-A6A935562435}"/>
              </a:ext>
            </a:extLst>
          </p:cNvPr>
          <p:cNvSpPr>
            <a:spLocks noGrp="1"/>
          </p:cNvSpPr>
          <p:nvPr>
            <p:ph idx="1"/>
          </p:nvPr>
        </p:nvSpPr>
        <p:spPr>
          <a:xfrm>
            <a:off x="1319980" y="2285237"/>
            <a:ext cx="10515600" cy="3438832"/>
          </a:xfrm>
        </p:spPr>
        <p:txBody>
          <a:bodyPr anchor="ctr">
            <a:normAutofit lnSpcReduction="10000"/>
          </a:bodyPr>
          <a:lstStyle/>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10s and 30s</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What’s required</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Ramifications</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Meal and rest breaks for hourly employees</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Pre-shift work time</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Colorado versus FLSA exemptions</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Failure to pay earned bonuses</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14-day deadline to pay owed wages after demand</a:t>
            </a:r>
          </a:p>
        </p:txBody>
      </p:sp>
      <p:sp>
        <p:nvSpPr>
          <p:cNvPr id="6" name="TextBox 5">
            <a:extLst>
              <a:ext uri="{FF2B5EF4-FFF2-40B4-BE49-F238E27FC236}">
                <a16:creationId xmlns:a16="http://schemas.microsoft.com/office/drawing/2014/main" id="{E835C63B-BBA6-924D-6224-201410DC47C9}"/>
              </a:ext>
            </a:extLst>
          </p:cNvPr>
          <p:cNvSpPr txBox="1"/>
          <p:nvPr/>
        </p:nvSpPr>
        <p:spPr>
          <a:xfrm>
            <a:off x="1319980" y="1885127"/>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Rest breaks:</a:t>
            </a:r>
          </a:p>
        </p:txBody>
      </p:sp>
      <p:pic>
        <p:nvPicPr>
          <p:cNvPr id="7" name="Content Placeholder 4">
            <a:extLst>
              <a:ext uri="{FF2B5EF4-FFF2-40B4-BE49-F238E27FC236}">
                <a16:creationId xmlns:a16="http://schemas.microsoft.com/office/drawing/2014/main" id="{4E0C9ECD-5444-C154-DD39-A7405A1E2123}"/>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a:off x="4370438" y="-29496"/>
            <a:ext cx="7829486" cy="3438832"/>
          </a:xfrm>
          <a:prstGeom prst="rect">
            <a:avLst/>
          </a:prstGeom>
        </p:spPr>
      </p:pic>
    </p:spTree>
    <p:extLst>
      <p:ext uri="{BB962C8B-B14F-4D97-AF65-F5344CB8AC3E}">
        <p14:creationId xmlns:p14="http://schemas.microsoft.com/office/powerpoint/2010/main" val="20327146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12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grpId="0" nodeType="withEffect">
                                  <p:stCondLst>
                                    <p:cond delay="125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grpId="0" nodeType="withEffect">
                                  <p:stCondLst>
                                    <p:cond delay="125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grpId="0" nodeType="withEffect">
                                  <p:stCondLst>
                                    <p:cond delay="125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EFCEC-0C7E-9398-5EFB-C8924783AAE8}"/>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F2767002-3BF6-DAB2-7525-321AB7E7AFCC}"/>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sp>
        <p:nvSpPr>
          <p:cNvPr id="2" name="Title 1">
            <a:extLst>
              <a:ext uri="{FF2B5EF4-FFF2-40B4-BE49-F238E27FC236}">
                <a16:creationId xmlns:a16="http://schemas.microsoft.com/office/drawing/2014/main" id="{E56C2614-6561-3ED2-F703-8D16EE25D007}"/>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Break Basics</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2F91900-0C0B-77C2-38A9-78A6DBF09432}"/>
              </a:ext>
            </a:extLst>
          </p:cNvPr>
          <p:cNvSpPr>
            <a:spLocks noGrp="1"/>
          </p:cNvSpPr>
          <p:nvPr>
            <p:ph idx="1"/>
          </p:nvPr>
        </p:nvSpPr>
        <p:spPr>
          <a:xfrm>
            <a:off x="1429610" y="2493524"/>
            <a:ext cx="9332780" cy="838639"/>
          </a:xfrm>
        </p:spPr>
        <p:txBody>
          <a:bodyPr anchor="ctr">
            <a:normAutofit/>
          </a:bodyPr>
          <a:lstStyle/>
          <a:p>
            <a:pPr marL="285750" lvl="1" indent="-285750" algn="just">
              <a:lnSpc>
                <a:spcPct val="114000"/>
              </a:lnSpc>
              <a:spcBef>
                <a:spcPts val="1000"/>
              </a:spcBef>
              <a:buSzPct val="70000"/>
            </a:pPr>
            <a:r>
              <a:rPr lang="en-US" sz="2000" dirty="0">
                <a:solidFill>
                  <a:prstClr val="black"/>
                </a:solidFill>
                <a:cs typeface="Arial" panose="020B0604020202020204" pitchFamily="34" charset="0"/>
              </a:rPr>
              <a:t>Meal break after 5 hours of work – uninterrupted, free to leave the premises </a:t>
            </a:r>
          </a:p>
          <a:p>
            <a:pPr marL="742950" lvl="2" indent="-285750" algn="just">
              <a:lnSpc>
                <a:spcPct val="114000"/>
              </a:lnSpc>
              <a:spcBef>
                <a:spcPts val="1000"/>
              </a:spcBef>
              <a:buSzPct val="70000"/>
            </a:pPr>
            <a:r>
              <a:rPr lang="en-US" sz="1600" dirty="0">
                <a:solidFill>
                  <a:prstClr val="black"/>
                </a:solidFill>
                <a:cs typeface="Arial" panose="020B0604020202020204" pitchFamily="34" charset="0"/>
              </a:rPr>
              <a:t>Meal breaks are </a:t>
            </a:r>
            <a:r>
              <a:rPr lang="en-US" sz="1600" b="1" dirty="0">
                <a:solidFill>
                  <a:prstClr val="black"/>
                </a:solidFill>
                <a:effectLst>
                  <a:outerShdw blurRad="38100" dist="38100" dir="2700000" algn="tl">
                    <a:srgbClr val="000000">
                      <a:alpha val="43137"/>
                    </a:srgbClr>
                  </a:outerShdw>
                </a:effectLst>
                <a:cs typeface="Arial" panose="020B0604020202020204" pitchFamily="34" charset="0"/>
              </a:rPr>
              <a:t>UNPAID</a:t>
            </a:r>
          </a:p>
        </p:txBody>
      </p:sp>
      <p:sp>
        <p:nvSpPr>
          <p:cNvPr id="6" name="TextBox 5">
            <a:extLst>
              <a:ext uri="{FF2B5EF4-FFF2-40B4-BE49-F238E27FC236}">
                <a16:creationId xmlns:a16="http://schemas.microsoft.com/office/drawing/2014/main" id="{93813F2D-CED0-370C-542B-97AA773E8BF3}"/>
              </a:ext>
            </a:extLst>
          </p:cNvPr>
          <p:cNvSpPr txBox="1"/>
          <p:nvPr/>
        </p:nvSpPr>
        <p:spPr>
          <a:xfrm>
            <a:off x="1429610" y="1936125"/>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mj-lt"/>
              </a:rPr>
              <a:t>Meal Break</a:t>
            </a:r>
            <a:r>
              <a:rPr lang="en-US" sz="2000" b="1" dirty="0">
                <a:solidFill>
                  <a:srgbClr val="7030A0"/>
                </a:solidFill>
                <a:effectLst>
                  <a:outerShdw blurRad="38100" dist="38100" dir="2700000" algn="tl">
                    <a:srgbClr val="000000">
                      <a:alpha val="43137"/>
                    </a:srgbClr>
                  </a:outerShdw>
                </a:effectLst>
                <a:latin typeface="+mj-lt"/>
                <a:cs typeface="Arial" panose="020B0604020202020204" pitchFamily="34" charset="0"/>
              </a:rPr>
              <a:t>:</a:t>
            </a:r>
          </a:p>
        </p:txBody>
      </p:sp>
      <p:pic>
        <p:nvPicPr>
          <p:cNvPr id="9" name="Content Placeholder 4">
            <a:extLst>
              <a:ext uri="{FF2B5EF4-FFF2-40B4-BE49-F238E27FC236}">
                <a16:creationId xmlns:a16="http://schemas.microsoft.com/office/drawing/2014/main" id="{46EF3799-12FC-CE40-F1A1-9B20242B1B47}"/>
              </a:ext>
            </a:extLst>
          </p:cNvPr>
          <p:cNvPicPr>
            <a:picLocks noChangeAspect="1"/>
          </p:cNvPicPr>
          <p:nvPr/>
        </p:nvPicPr>
        <p:blipFill>
          <a:blip r:embed="rId2">
            <a:extLst>
              <a:ext uri="{28A0092B-C50C-407E-A947-70E740481C1C}">
                <a14:useLocalDpi xmlns:a14="http://schemas.microsoft.com/office/drawing/2010/main" val="0"/>
              </a:ext>
            </a:extLst>
          </a:blip>
          <a:srcRect l="19500" t="37370" r="44275"/>
          <a:stretch>
            <a:fillRect/>
          </a:stretch>
        </p:blipFill>
        <p:spPr>
          <a:xfrm>
            <a:off x="7783766" y="2565805"/>
            <a:ext cx="4416552" cy="4301339"/>
          </a:xfrm>
          <a:prstGeom prst="rect">
            <a:avLst/>
          </a:prstGeom>
        </p:spPr>
      </p:pic>
      <p:sp>
        <p:nvSpPr>
          <p:cNvPr id="11" name="Content Placeholder 2">
            <a:extLst>
              <a:ext uri="{FF2B5EF4-FFF2-40B4-BE49-F238E27FC236}">
                <a16:creationId xmlns:a16="http://schemas.microsoft.com/office/drawing/2014/main" id="{F097FD68-48A3-BF01-E8E3-183BFBAC5976}"/>
              </a:ext>
            </a:extLst>
          </p:cNvPr>
          <p:cNvSpPr txBox="1">
            <a:spLocks/>
          </p:cNvSpPr>
          <p:nvPr/>
        </p:nvSpPr>
        <p:spPr>
          <a:xfrm>
            <a:off x="1429610" y="3977255"/>
            <a:ext cx="9332780" cy="537811"/>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lnSpc>
                <a:spcPct val="114000"/>
              </a:lnSpc>
              <a:spcBef>
                <a:spcPts val="1000"/>
              </a:spcBef>
              <a:buSzPct val="70000"/>
              <a:buNone/>
            </a:pPr>
            <a:r>
              <a:rPr lang="en-US" sz="1800" dirty="0">
                <a:solidFill>
                  <a:prstClr val="black"/>
                </a:solidFill>
                <a:cs typeface="Arial" panose="020B0604020202020204" pitchFamily="34" charset="0"/>
              </a:rPr>
              <a:t>10 minutes, every four hours - PAID</a:t>
            </a:r>
          </a:p>
        </p:txBody>
      </p:sp>
      <p:sp>
        <p:nvSpPr>
          <p:cNvPr id="5" name="TextBox 4">
            <a:extLst>
              <a:ext uri="{FF2B5EF4-FFF2-40B4-BE49-F238E27FC236}">
                <a16:creationId xmlns:a16="http://schemas.microsoft.com/office/drawing/2014/main" id="{55863F37-7007-BDD6-D17D-09948561D3B8}"/>
              </a:ext>
            </a:extLst>
          </p:cNvPr>
          <p:cNvSpPr txBox="1"/>
          <p:nvPr/>
        </p:nvSpPr>
        <p:spPr>
          <a:xfrm>
            <a:off x="1429610" y="3418977"/>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mj-lt"/>
              </a:rPr>
              <a:t>Rest Breaks</a:t>
            </a:r>
            <a:r>
              <a:rPr lang="en-US" sz="2000" b="1" dirty="0">
                <a:solidFill>
                  <a:srgbClr val="7030A0"/>
                </a:solidFill>
                <a:effectLst>
                  <a:outerShdw blurRad="38100" dist="38100" dir="2700000" algn="tl">
                    <a:srgbClr val="000000">
                      <a:alpha val="43137"/>
                    </a:srgbClr>
                  </a:outerShdw>
                </a:effectLst>
                <a:latin typeface="+mj-lt"/>
                <a:cs typeface="Arial" panose="020B0604020202020204" pitchFamily="34" charset="0"/>
              </a:rPr>
              <a:t>:</a:t>
            </a:r>
          </a:p>
        </p:txBody>
      </p:sp>
      <p:sp>
        <p:nvSpPr>
          <p:cNvPr id="8" name="TextBox 7">
            <a:extLst>
              <a:ext uri="{FF2B5EF4-FFF2-40B4-BE49-F238E27FC236}">
                <a16:creationId xmlns:a16="http://schemas.microsoft.com/office/drawing/2014/main" id="{798BD938-7726-4BBA-9BC5-D2A0A92C3A84}"/>
              </a:ext>
            </a:extLst>
          </p:cNvPr>
          <p:cNvSpPr txBox="1"/>
          <p:nvPr/>
        </p:nvSpPr>
        <p:spPr>
          <a:xfrm>
            <a:off x="1429610" y="4673234"/>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mj-lt"/>
              </a:rPr>
              <a:t>Significant class action litigation </a:t>
            </a:r>
          </a:p>
        </p:txBody>
      </p:sp>
    </p:spTree>
    <p:extLst>
      <p:ext uri="{BB962C8B-B14F-4D97-AF65-F5344CB8AC3E}">
        <p14:creationId xmlns:p14="http://schemas.microsoft.com/office/powerpoint/2010/main" val="256637509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500"/>
                                        <p:tgtEl>
                                          <p:spTgt spid="11">
                                            <p:txEl>
                                              <p:pRg st="0" end="0"/>
                                            </p:txEl>
                                          </p:spTgt>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P spid="11" grpId="0" uiExpand="1" build="p"/>
      <p:bldP spid="5"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92BA6-E0B6-1F8B-7120-38DE1110286B}"/>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C2BA2D02-C355-2220-F790-F4952776C3B0}"/>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9832" y="4344976"/>
            <a:ext cx="7829486" cy="2542519"/>
          </a:xfrm>
          <a:prstGeom prst="rect">
            <a:avLst/>
          </a:prstGeom>
        </p:spPr>
      </p:pic>
      <p:sp>
        <p:nvSpPr>
          <p:cNvPr id="2" name="Title 1">
            <a:extLst>
              <a:ext uri="{FF2B5EF4-FFF2-40B4-BE49-F238E27FC236}">
                <a16:creationId xmlns:a16="http://schemas.microsoft.com/office/drawing/2014/main" id="{706EACD4-E146-E2A5-28A5-4CE323B87C70}"/>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Wage &amp; Hour </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AC59FAA-65D5-075F-94DC-D87B39470D8A}"/>
              </a:ext>
            </a:extLst>
          </p:cNvPr>
          <p:cNvSpPr>
            <a:spLocks noGrp="1"/>
          </p:cNvSpPr>
          <p:nvPr>
            <p:ph idx="1"/>
          </p:nvPr>
        </p:nvSpPr>
        <p:spPr>
          <a:xfrm>
            <a:off x="1319980" y="2285237"/>
            <a:ext cx="10515600" cy="2119615"/>
          </a:xfrm>
        </p:spPr>
        <p:txBody>
          <a:bodyPr anchor="ctr">
            <a:normAutofit/>
          </a:bodyPr>
          <a:lstStyle/>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How do we enforce break requirements</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What is our legal obligations when it comes to breaks?</a:t>
            </a:r>
          </a:p>
          <a:p>
            <a:pPr marL="685800" lvl="2">
              <a:lnSpc>
                <a:spcPct val="114000"/>
              </a:lnSpc>
              <a:spcBef>
                <a:spcPts val="1000"/>
              </a:spcBef>
              <a:buSzPct val="70000"/>
            </a:pPr>
            <a:r>
              <a:rPr lang="en-US" sz="1600" dirty="0">
                <a:solidFill>
                  <a:prstClr val="black"/>
                </a:solidFill>
                <a:latin typeface="Arial" panose="020B0604020202020204" pitchFamily="34" charset="0"/>
                <a:cs typeface="Arial" panose="020B0604020202020204" pitchFamily="34" charset="0"/>
              </a:rPr>
              <a:t>Is it possible to schedule and record breaks.</a:t>
            </a:r>
          </a:p>
          <a:p>
            <a:pPr marL="685800" lvl="2">
              <a:lnSpc>
                <a:spcPct val="114000"/>
              </a:lnSpc>
              <a:spcBef>
                <a:spcPts val="1000"/>
              </a:spcBef>
              <a:buSzPct val="70000"/>
            </a:pPr>
            <a:r>
              <a:rPr lang="en-US" sz="1600" dirty="0">
                <a:solidFill>
                  <a:prstClr val="black"/>
                </a:solidFill>
                <a:latin typeface="Arial" panose="020B0604020202020204" pitchFamily="34" charset="0"/>
                <a:cs typeface="Arial" panose="020B0604020202020204" pitchFamily="34" charset="0"/>
              </a:rPr>
              <a:t>Can you waive your breaks?</a:t>
            </a:r>
          </a:p>
          <a:p>
            <a:pPr marL="685800" lvl="2">
              <a:lnSpc>
                <a:spcPct val="114000"/>
              </a:lnSpc>
              <a:spcBef>
                <a:spcPts val="1000"/>
              </a:spcBef>
              <a:buSzPct val="70000"/>
            </a:pPr>
            <a:r>
              <a:rPr lang="en-US" sz="1600" dirty="0">
                <a:solidFill>
                  <a:prstClr val="black"/>
                </a:solidFill>
                <a:latin typeface="Arial" panose="020B0604020202020204" pitchFamily="34" charset="0"/>
                <a:cs typeface="Arial" panose="020B0604020202020204" pitchFamily="34" charset="0"/>
              </a:rPr>
              <a:t>Clock in/out break certification</a:t>
            </a:r>
          </a:p>
          <a:p>
            <a:pPr marL="685800" lvl="2">
              <a:lnSpc>
                <a:spcPct val="114000"/>
              </a:lnSpc>
              <a:spcBef>
                <a:spcPts val="1000"/>
              </a:spcBef>
              <a:buSzPct val="70000"/>
            </a:pPr>
            <a:endParaRPr lang="en-US" sz="1600" dirty="0">
              <a:solidFill>
                <a:prstClr val="black"/>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F4CFB65-CF34-F043-8639-17D1A031782C}"/>
              </a:ext>
            </a:extLst>
          </p:cNvPr>
          <p:cNvSpPr txBox="1"/>
          <p:nvPr/>
        </p:nvSpPr>
        <p:spPr>
          <a:xfrm>
            <a:off x="1319980" y="1806545"/>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Rest breaks best practices:</a:t>
            </a:r>
          </a:p>
        </p:txBody>
      </p:sp>
      <p:pic>
        <p:nvPicPr>
          <p:cNvPr id="7" name="Content Placeholder 4">
            <a:extLst>
              <a:ext uri="{FF2B5EF4-FFF2-40B4-BE49-F238E27FC236}">
                <a16:creationId xmlns:a16="http://schemas.microsoft.com/office/drawing/2014/main" id="{50172D5E-682E-37E1-05AF-51697045533F}"/>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a:off x="4305758" y="0"/>
            <a:ext cx="7829486" cy="3438832"/>
          </a:xfrm>
          <a:prstGeom prst="rect">
            <a:avLst/>
          </a:prstGeom>
        </p:spPr>
      </p:pic>
    </p:spTree>
    <p:extLst>
      <p:ext uri="{BB962C8B-B14F-4D97-AF65-F5344CB8AC3E}">
        <p14:creationId xmlns:p14="http://schemas.microsoft.com/office/powerpoint/2010/main" val="378026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12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D08CB-F297-7A1D-310C-D8BC1680C0CF}"/>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89CA5EA4-92E0-0AB0-DF7E-8C5AAE30BEB4}"/>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9832" y="4344976"/>
            <a:ext cx="7829486" cy="2542519"/>
          </a:xfrm>
          <a:prstGeom prst="rect">
            <a:avLst/>
          </a:prstGeom>
        </p:spPr>
      </p:pic>
      <p:sp>
        <p:nvSpPr>
          <p:cNvPr id="2" name="Title 1">
            <a:extLst>
              <a:ext uri="{FF2B5EF4-FFF2-40B4-BE49-F238E27FC236}">
                <a16:creationId xmlns:a16="http://schemas.microsoft.com/office/drawing/2014/main" id="{CA5CFEEB-BC96-A941-1951-B5E6AE9BC784}"/>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Wage &amp; Hour </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DBA1008-2031-590B-AC95-95ADEA791199}"/>
              </a:ext>
            </a:extLst>
          </p:cNvPr>
          <p:cNvSpPr>
            <a:spLocks noGrp="1"/>
          </p:cNvSpPr>
          <p:nvPr>
            <p:ph idx="1"/>
          </p:nvPr>
        </p:nvSpPr>
        <p:spPr>
          <a:xfrm>
            <a:off x="1319980" y="2285237"/>
            <a:ext cx="10515600" cy="2119615"/>
          </a:xfrm>
        </p:spPr>
        <p:txBody>
          <a:bodyPr anchor="ctr">
            <a:normAutofit/>
          </a:bodyPr>
          <a:lstStyle/>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Must be uninterrupted</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Can be waived</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Might not be practicable</a:t>
            </a:r>
          </a:p>
          <a:p>
            <a:pPr marL="685800" lvl="2">
              <a:lnSpc>
                <a:spcPct val="114000"/>
              </a:lnSpc>
              <a:spcBef>
                <a:spcPts val="1000"/>
              </a:spcBef>
              <a:buSzPct val="70000"/>
            </a:pPr>
            <a:endParaRPr lang="en-US" sz="1600" dirty="0">
              <a:solidFill>
                <a:prstClr val="black"/>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1D6828D-DE72-5FDC-24CC-CAE78F7FCD7C}"/>
              </a:ext>
            </a:extLst>
          </p:cNvPr>
          <p:cNvSpPr txBox="1"/>
          <p:nvPr/>
        </p:nvSpPr>
        <p:spPr>
          <a:xfrm>
            <a:off x="1319980" y="1806545"/>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Meal break best practices:</a:t>
            </a:r>
          </a:p>
        </p:txBody>
      </p:sp>
      <p:pic>
        <p:nvPicPr>
          <p:cNvPr id="7" name="Content Placeholder 4">
            <a:extLst>
              <a:ext uri="{FF2B5EF4-FFF2-40B4-BE49-F238E27FC236}">
                <a16:creationId xmlns:a16="http://schemas.microsoft.com/office/drawing/2014/main" id="{8BED8AFC-A99E-C3F8-44A5-E3BDD73531A0}"/>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a:off x="4305758" y="0"/>
            <a:ext cx="7829486" cy="3438832"/>
          </a:xfrm>
          <a:prstGeom prst="rect">
            <a:avLst/>
          </a:prstGeom>
        </p:spPr>
      </p:pic>
    </p:spTree>
    <p:extLst>
      <p:ext uri="{BB962C8B-B14F-4D97-AF65-F5344CB8AC3E}">
        <p14:creationId xmlns:p14="http://schemas.microsoft.com/office/powerpoint/2010/main" val="225853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E4E3B-DA23-8E4D-9C30-58D645434D0C}"/>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8DF9865A-F25E-E5F5-DC63-02293C689A21}"/>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pic>
        <p:nvPicPr>
          <p:cNvPr id="9" name="Content Placeholder 4">
            <a:extLst>
              <a:ext uri="{FF2B5EF4-FFF2-40B4-BE49-F238E27FC236}">
                <a16:creationId xmlns:a16="http://schemas.microsoft.com/office/drawing/2014/main" id="{17962A74-B805-05A9-B2F2-7DC83E155CA6}"/>
              </a:ext>
            </a:extLst>
          </p:cNvPr>
          <p:cNvPicPr>
            <a:picLocks noChangeAspect="1"/>
          </p:cNvPicPr>
          <p:nvPr/>
        </p:nvPicPr>
        <p:blipFill>
          <a:blip r:embed="rId2">
            <a:extLst>
              <a:ext uri="{28A0092B-C50C-407E-A947-70E740481C1C}">
                <a14:useLocalDpi xmlns:a14="http://schemas.microsoft.com/office/drawing/2010/main" val="0"/>
              </a:ext>
            </a:extLst>
          </a:blip>
          <a:srcRect l="19500" t="37370" r="44275"/>
          <a:stretch>
            <a:fillRect/>
          </a:stretch>
        </p:blipFill>
        <p:spPr>
          <a:xfrm>
            <a:off x="7783766" y="2565805"/>
            <a:ext cx="4416552" cy="4301339"/>
          </a:xfrm>
          <a:prstGeom prst="rect">
            <a:avLst/>
          </a:prstGeom>
        </p:spPr>
      </p:pic>
      <p:sp>
        <p:nvSpPr>
          <p:cNvPr id="2" name="Title 1">
            <a:extLst>
              <a:ext uri="{FF2B5EF4-FFF2-40B4-BE49-F238E27FC236}">
                <a16:creationId xmlns:a16="http://schemas.microsoft.com/office/drawing/2014/main" id="{28640E91-958A-8432-DFF5-FAE2081299D1}"/>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Wage Claim Act</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66F770D-0194-E498-F2C3-4D01575BDD0B}"/>
              </a:ext>
            </a:extLst>
          </p:cNvPr>
          <p:cNvSpPr>
            <a:spLocks noGrp="1"/>
          </p:cNvSpPr>
          <p:nvPr>
            <p:ph idx="1"/>
          </p:nvPr>
        </p:nvSpPr>
        <p:spPr>
          <a:xfrm>
            <a:off x="1319980" y="2688782"/>
            <a:ext cx="9332780" cy="400111"/>
          </a:xfrm>
        </p:spPr>
        <p:txBody>
          <a:bodyPr anchor="ctr">
            <a:normAutofit/>
          </a:bodyPr>
          <a:lstStyle/>
          <a:p>
            <a:pPr marL="0" lvl="1" indent="0" algn="just">
              <a:lnSpc>
                <a:spcPct val="114000"/>
              </a:lnSpc>
              <a:spcBef>
                <a:spcPts val="1000"/>
              </a:spcBef>
              <a:buSzPct val="70000"/>
              <a:buNone/>
            </a:pPr>
            <a:endParaRPr lang="en-US" sz="1600" dirty="0">
              <a:solidFill>
                <a:prstClr val="black"/>
              </a:solidFill>
              <a:cs typeface="Arial" panose="020B0604020202020204" pitchFamily="34" charset="0"/>
            </a:endParaRPr>
          </a:p>
        </p:txBody>
      </p:sp>
      <p:sp>
        <p:nvSpPr>
          <p:cNvPr id="7" name="Content Placeholder 2">
            <a:extLst>
              <a:ext uri="{FF2B5EF4-FFF2-40B4-BE49-F238E27FC236}">
                <a16:creationId xmlns:a16="http://schemas.microsoft.com/office/drawing/2014/main" id="{2E09F7D8-9135-6A0F-0F31-6E69260E44FD}"/>
              </a:ext>
            </a:extLst>
          </p:cNvPr>
          <p:cNvSpPr txBox="1">
            <a:spLocks/>
          </p:cNvSpPr>
          <p:nvPr/>
        </p:nvSpPr>
        <p:spPr>
          <a:xfrm>
            <a:off x="1319980" y="3488161"/>
            <a:ext cx="9442410" cy="53781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lnSpc>
                <a:spcPct val="114000"/>
              </a:lnSpc>
              <a:spcBef>
                <a:spcPts val="1000"/>
              </a:spcBef>
              <a:buSzPct val="70000"/>
              <a:buNone/>
            </a:pPr>
            <a:r>
              <a:rPr lang="en-US" sz="1800" dirty="0">
                <a:solidFill>
                  <a:prstClr val="black"/>
                </a:solidFill>
                <a:cs typeface="Arial" panose="020B0604020202020204" pitchFamily="34" charset="0"/>
              </a:rPr>
              <a:t>Individuals owning or controlling ≥25% of an entity can be personally liable, unless they prove full delegation of day-to-day authority.</a:t>
            </a:r>
          </a:p>
        </p:txBody>
      </p:sp>
      <p:sp>
        <p:nvSpPr>
          <p:cNvPr id="10" name="TextBox 9">
            <a:extLst>
              <a:ext uri="{FF2B5EF4-FFF2-40B4-BE49-F238E27FC236}">
                <a16:creationId xmlns:a16="http://schemas.microsoft.com/office/drawing/2014/main" id="{E39EAB90-D066-DEBB-93B9-A0270884825E}"/>
              </a:ext>
            </a:extLst>
          </p:cNvPr>
          <p:cNvSpPr txBox="1"/>
          <p:nvPr/>
        </p:nvSpPr>
        <p:spPr>
          <a:xfrm>
            <a:off x="1319980" y="3048291"/>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mj-lt"/>
              </a:rPr>
              <a:t>Expanded “employer” definition: </a:t>
            </a:r>
            <a:endParaRPr lang="en-US" sz="2000" b="1" dirty="0">
              <a:solidFill>
                <a:srgbClr val="7030A0"/>
              </a:solidFill>
              <a:effectLst>
                <a:outerShdw blurRad="38100" dist="38100" dir="2700000" algn="tl">
                  <a:srgbClr val="000000">
                    <a:alpha val="43137"/>
                  </a:srgbClr>
                </a:outerShdw>
              </a:effectLst>
              <a:latin typeface="+mj-lt"/>
              <a:cs typeface="Arial" panose="020B0604020202020204" pitchFamily="34" charset="0"/>
            </a:endParaRPr>
          </a:p>
        </p:txBody>
      </p:sp>
      <p:sp>
        <p:nvSpPr>
          <p:cNvPr id="12" name="TextBox 11">
            <a:extLst>
              <a:ext uri="{FF2B5EF4-FFF2-40B4-BE49-F238E27FC236}">
                <a16:creationId xmlns:a16="http://schemas.microsoft.com/office/drawing/2014/main" id="{CFF9B309-76F5-B592-3725-AD2911F616BE}"/>
              </a:ext>
            </a:extLst>
          </p:cNvPr>
          <p:cNvSpPr txBox="1"/>
          <p:nvPr/>
        </p:nvSpPr>
        <p:spPr>
          <a:xfrm>
            <a:off x="1319980" y="4065732"/>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cs typeface="Arial" panose="020B0604020202020204" pitchFamily="34" charset="0"/>
              </a:rPr>
              <a:t>Misclassification penalties:</a:t>
            </a:r>
            <a:endParaRPr lang="en-US" sz="2000" b="1" dirty="0">
              <a:solidFill>
                <a:srgbClr val="7030A0"/>
              </a:solidFill>
              <a:latin typeface="+mj-lt"/>
              <a:cs typeface="Arial" panose="020B0604020202020204" pitchFamily="34" charset="0"/>
            </a:endParaRPr>
          </a:p>
        </p:txBody>
      </p:sp>
      <p:sp>
        <p:nvSpPr>
          <p:cNvPr id="13" name="Content Placeholder 2">
            <a:extLst>
              <a:ext uri="{FF2B5EF4-FFF2-40B4-BE49-F238E27FC236}">
                <a16:creationId xmlns:a16="http://schemas.microsoft.com/office/drawing/2014/main" id="{25498711-FC83-5819-63D5-DD849CB2DF12}"/>
              </a:ext>
            </a:extLst>
          </p:cNvPr>
          <p:cNvSpPr txBox="1">
            <a:spLocks/>
          </p:cNvSpPr>
          <p:nvPr/>
        </p:nvSpPr>
        <p:spPr>
          <a:xfrm>
            <a:off x="1319980" y="4505602"/>
            <a:ext cx="9442410" cy="103888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lnSpc>
                <a:spcPct val="114000"/>
              </a:lnSpc>
              <a:spcBef>
                <a:spcPts val="1000"/>
              </a:spcBef>
              <a:buSzPct val="70000"/>
              <a:buNone/>
            </a:pPr>
            <a:r>
              <a:rPr lang="en-US" sz="1800" dirty="0">
                <a:solidFill>
                  <a:prstClr val="black"/>
                </a:solidFill>
                <a:cs typeface="Arial" panose="020B0604020202020204" pitchFamily="34" charset="0"/>
              </a:rPr>
              <a:t>Per-employee penalties for misclassifying workers as contractors when wage/hour obligations are impacted, roughly: $5,000 for willful classification </a:t>
            </a:r>
          </a:p>
          <a:p>
            <a:pPr marL="285750" lvl="1" indent="-285750" algn="just">
              <a:lnSpc>
                <a:spcPct val="114000"/>
              </a:lnSpc>
              <a:spcBef>
                <a:spcPts val="1000"/>
              </a:spcBef>
              <a:buSzPct val="70000"/>
            </a:pPr>
            <a:r>
              <a:rPr lang="en-US" sz="1600" dirty="0">
                <a:solidFill>
                  <a:prstClr val="black"/>
                </a:solidFill>
                <a:cs typeface="Arial" panose="020B0604020202020204" pitchFamily="34" charset="0"/>
              </a:rPr>
              <a:t>$5,000 for willful misclassification;</a:t>
            </a:r>
          </a:p>
        </p:txBody>
      </p:sp>
    </p:spTree>
    <p:extLst>
      <p:ext uri="{BB962C8B-B14F-4D97-AF65-F5344CB8AC3E}">
        <p14:creationId xmlns:p14="http://schemas.microsoft.com/office/powerpoint/2010/main" val="181256413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50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25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fade">
                                      <p:cBhvr>
                                        <p:cTn id="22"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uiExpand="1" build="p"/>
      <p:bldP spid="10" grpId="0"/>
      <p:bldP spid="12" grpId="0"/>
      <p:bldP spid="1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6EAEA-4374-00D2-74F6-87EA2A809BAB}"/>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23FEC4CE-BEE1-0F85-516E-90F6690C9504}"/>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pic>
        <p:nvPicPr>
          <p:cNvPr id="9" name="Content Placeholder 4">
            <a:extLst>
              <a:ext uri="{FF2B5EF4-FFF2-40B4-BE49-F238E27FC236}">
                <a16:creationId xmlns:a16="http://schemas.microsoft.com/office/drawing/2014/main" id="{EC4B6D70-B781-8C6F-B429-7ECA194C4EA8}"/>
              </a:ext>
            </a:extLst>
          </p:cNvPr>
          <p:cNvPicPr>
            <a:picLocks noChangeAspect="1"/>
          </p:cNvPicPr>
          <p:nvPr/>
        </p:nvPicPr>
        <p:blipFill>
          <a:blip r:embed="rId2">
            <a:extLst>
              <a:ext uri="{28A0092B-C50C-407E-A947-70E740481C1C}">
                <a14:useLocalDpi xmlns:a14="http://schemas.microsoft.com/office/drawing/2010/main" val="0"/>
              </a:ext>
            </a:extLst>
          </a:blip>
          <a:srcRect l="19500" t="37370" r="44275"/>
          <a:stretch>
            <a:fillRect/>
          </a:stretch>
        </p:blipFill>
        <p:spPr>
          <a:xfrm>
            <a:off x="7783766" y="2565805"/>
            <a:ext cx="4416552" cy="4301339"/>
          </a:xfrm>
          <a:prstGeom prst="rect">
            <a:avLst/>
          </a:prstGeom>
        </p:spPr>
      </p:pic>
      <p:sp>
        <p:nvSpPr>
          <p:cNvPr id="2" name="Title 1">
            <a:extLst>
              <a:ext uri="{FF2B5EF4-FFF2-40B4-BE49-F238E27FC236}">
                <a16:creationId xmlns:a16="http://schemas.microsoft.com/office/drawing/2014/main" id="{81C0CE02-E2EC-A0D2-914D-1460439EC024}"/>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Wage Claim Act</a:t>
            </a:r>
            <a:endParaRPr lang="en-US" dirty="0">
              <a:effectLst>
                <a:outerShdw blurRad="38100" dist="38100" dir="2700000" algn="tl">
                  <a:srgbClr val="000000">
                    <a:alpha val="43137"/>
                  </a:srgbClr>
                </a:outerShdw>
              </a:effectLst>
            </a:endParaRPr>
          </a:p>
        </p:txBody>
      </p:sp>
      <p:sp>
        <p:nvSpPr>
          <p:cNvPr id="11" name="Content Placeholder 2">
            <a:extLst>
              <a:ext uri="{FF2B5EF4-FFF2-40B4-BE49-F238E27FC236}">
                <a16:creationId xmlns:a16="http://schemas.microsoft.com/office/drawing/2014/main" id="{60E6F36E-7AB2-285E-914B-146E9BBBB5FD}"/>
              </a:ext>
            </a:extLst>
          </p:cNvPr>
          <p:cNvSpPr txBox="1">
            <a:spLocks noGrp="1"/>
          </p:cNvSpPr>
          <p:nvPr>
            <p:ph idx="1"/>
          </p:nvPr>
        </p:nvSpPr>
        <p:spPr>
          <a:xfrm>
            <a:off x="1333500" y="1862201"/>
            <a:ext cx="9525000" cy="3438832"/>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rgbClr val="7030A0"/>
                </a:solidFill>
                <a:effectLst>
                  <a:outerShdw blurRad="38100" dist="38100" dir="2700000" algn="tl">
                    <a:srgbClr val="000000">
                      <a:alpha val="43137"/>
                    </a:srgbClr>
                  </a:outerShdw>
                </a:effectLst>
              </a:rPr>
              <a:t>Attention is given to the 2025 Wage Claim Act amendments, including:</a:t>
            </a:r>
          </a:p>
          <a:p>
            <a:r>
              <a:rPr lang="en-US" sz="1800" dirty="0"/>
              <a:t>Expanded individual liability;</a:t>
            </a:r>
          </a:p>
          <a:p>
            <a:r>
              <a:rPr lang="en-US" sz="1800" dirty="0"/>
              <a:t>Misclassification penalties;</a:t>
            </a:r>
          </a:p>
          <a:p>
            <a:r>
              <a:rPr lang="en-US" sz="1800" dirty="0"/>
              <a:t>Wage-demand deadlines; and</a:t>
            </a:r>
          </a:p>
          <a:p>
            <a:r>
              <a:rPr lang="en-US" sz="1800" dirty="0"/>
              <a:t>The increasing reputational consequences of public enforcement postings.</a:t>
            </a:r>
          </a:p>
        </p:txBody>
      </p:sp>
    </p:spTree>
    <p:extLst>
      <p:ext uri="{BB962C8B-B14F-4D97-AF65-F5344CB8AC3E}">
        <p14:creationId xmlns:p14="http://schemas.microsoft.com/office/powerpoint/2010/main" val="285981582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11">
                                            <p:txEl>
                                              <p:pRg st="2" end="2"/>
                                            </p:txEl>
                                          </p:spTgt>
                                        </p:tgtEl>
                                        <p:attrNameLst>
                                          <p:attrName>style.visibility</p:attrName>
                                        </p:attrNameLst>
                                      </p:cBhvr>
                                      <p:to>
                                        <p:strVal val="visible"/>
                                      </p:to>
                                    </p:set>
                                    <p:animEffect transition="in" filter="fade">
                                      <p:cBhvr>
                                        <p:cTn id="13" dur="500"/>
                                        <p:tgtEl>
                                          <p:spTgt spid="11">
                                            <p:txEl>
                                              <p:pRg st="2" end="2"/>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11">
                                            <p:txEl>
                                              <p:pRg st="3" end="3"/>
                                            </p:txEl>
                                          </p:spTgt>
                                        </p:tgtEl>
                                        <p:attrNameLst>
                                          <p:attrName>style.visibility</p:attrName>
                                        </p:attrNameLst>
                                      </p:cBhvr>
                                      <p:to>
                                        <p:strVal val="visible"/>
                                      </p:to>
                                    </p:set>
                                    <p:animEffect transition="in" filter="fade">
                                      <p:cBhvr>
                                        <p:cTn id="16" dur="500"/>
                                        <p:tgtEl>
                                          <p:spTgt spid="11">
                                            <p:txEl>
                                              <p:pRg st="3" end="3"/>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11">
                                            <p:txEl>
                                              <p:pRg st="4" end="4"/>
                                            </p:txEl>
                                          </p:spTgt>
                                        </p:tgtEl>
                                        <p:attrNameLst>
                                          <p:attrName>style.visibility</p:attrName>
                                        </p:attrNameLst>
                                      </p:cBhvr>
                                      <p:to>
                                        <p:strVal val="visible"/>
                                      </p:to>
                                    </p:set>
                                    <p:animEffect transition="in" filter="fade">
                                      <p:cBhvr>
                                        <p:cTn id="19"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E670B-D5F2-C4AD-1594-8FF810B800F4}"/>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B7D5E487-AD4F-9CF6-3320-AB6C74EE39DE}"/>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a:off x="4372039" y="-76126"/>
            <a:ext cx="7829486" cy="3438832"/>
          </a:xfrm>
          <a:prstGeom prst="rect">
            <a:avLst/>
          </a:prstGeom>
        </p:spPr>
      </p:pic>
      <p:sp>
        <p:nvSpPr>
          <p:cNvPr id="2" name="Title 1">
            <a:extLst>
              <a:ext uri="{FF2B5EF4-FFF2-40B4-BE49-F238E27FC236}">
                <a16:creationId xmlns:a16="http://schemas.microsoft.com/office/drawing/2014/main" id="{E462866E-D58A-0725-5391-2B61596AE9D7}"/>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Wage Transparency Act</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C50EE18-3D3D-454E-AE29-8A176EAFA61D}"/>
              </a:ext>
            </a:extLst>
          </p:cNvPr>
          <p:cNvSpPr>
            <a:spLocks noGrp="1"/>
          </p:cNvSpPr>
          <p:nvPr>
            <p:ph idx="1"/>
          </p:nvPr>
        </p:nvSpPr>
        <p:spPr>
          <a:xfrm>
            <a:off x="1124712" y="2285236"/>
            <a:ext cx="9518904" cy="3786380"/>
          </a:xfrm>
        </p:spPr>
        <p:txBody>
          <a:bodyPr anchor="ctr">
            <a:normAutofit fontScale="92500"/>
          </a:bodyPr>
          <a:lstStyle/>
          <a:p>
            <a:pPr>
              <a:lnSpc>
                <a:spcPct val="150000"/>
              </a:lnSpc>
            </a:pPr>
            <a:r>
              <a:rPr lang="en-US" sz="2400" dirty="0">
                <a:cs typeface="Arial" panose="020B0604020202020204" pitchFamily="34" charset="0"/>
              </a:rPr>
              <a:t>The </a:t>
            </a:r>
            <a:r>
              <a:rPr lang="en-US" sz="2400" b="1" dirty="0">
                <a:solidFill>
                  <a:srgbClr val="7030A0"/>
                </a:solidFill>
                <a:effectLst>
                  <a:outerShdw blurRad="38100" dist="38100" dir="2700000" algn="tl">
                    <a:srgbClr val="000000">
                      <a:alpha val="43137"/>
                    </a:srgbClr>
                  </a:outerShdw>
                </a:effectLst>
                <a:cs typeface="Arial" panose="020B0604020202020204" pitchFamily="34" charset="0"/>
              </a:rPr>
              <a:t>Wage Theft Transparency Act </a:t>
            </a:r>
            <a:r>
              <a:rPr lang="en-US" sz="2400" dirty="0">
                <a:cs typeface="Arial" panose="020B0604020202020204" pitchFamily="34" charset="0"/>
              </a:rPr>
              <a:t>requires the Division of Labor Standards and Statistics to publicly post:</a:t>
            </a:r>
          </a:p>
          <a:p>
            <a:pPr>
              <a:lnSpc>
                <a:spcPct val="150000"/>
              </a:lnSpc>
            </a:pPr>
            <a:r>
              <a:rPr lang="en-US" sz="2400" dirty="0">
                <a:cs typeface="Arial" panose="020B0604020202020204" pitchFamily="34" charset="0"/>
              </a:rPr>
              <a:t>All final determinations, citations, and selected decisions in wage and hour cases.</a:t>
            </a:r>
          </a:p>
          <a:p>
            <a:pPr>
              <a:lnSpc>
                <a:spcPct val="150000"/>
              </a:lnSpc>
            </a:pPr>
            <a:r>
              <a:rPr lang="en-US" sz="2400" dirty="0">
                <a:cs typeface="Arial" panose="020B0604020202020204" pitchFamily="34" charset="0"/>
              </a:rPr>
              <a:t>The Division maintains public lists of employers found in violation and publishes some decisions it views as instructive for employers and worker.</a:t>
            </a:r>
          </a:p>
          <a:p>
            <a:pPr marL="457200" lvl="1" indent="0">
              <a:lnSpc>
                <a:spcPct val="150000"/>
              </a:lnSpc>
              <a:buNone/>
            </a:pPr>
            <a:endParaRPr lang="en-US" sz="2000" dirty="0">
              <a:latin typeface="Arial" panose="020B0604020202020204" pitchFamily="34" charset="0"/>
              <a:cs typeface="Arial" panose="020B0604020202020204" pitchFamily="34" charset="0"/>
            </a:endParaRPr>
          </a:p>
        </p:txBody>
      </p:sp>
      <p:pic>
        <p:nvPicPr>
          <p:cNvPr id="6" name="Content Placeholder 4">
            <a:extLst>
              <a:ext uri="{FF2B5EF4-FFF2-40B4-BE49-F238E27FC236}">
                <a16:creationId xmlns:a16="http://schemas.microsoft.com/office/drawing/2014/main" id="{F74EBB13-F225-A058-4C9B-632263EE8EAA}"/>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9144" y="3438144"/>
            <a:ext cx="7829486" cy="3438832"/>
          </a:xfrm>
          <a:prstGeom prst="rect">
            <a:avLst/>
          </a:prstGeom>
        </p:spPr>
      </p:pic>
    </p:spTree>
    <p:extLst>
      <p:ext uri="{BB962C8B-B14F-4D97-AF65-F5344CB8AC3E}">
        <p14:creationId xmlns:p14="http://schemas.microsoft.com/office/powerpoint/2010/main" val="3798574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095BE-AB2B-CA87-C587-19930CA3C42D}"/>
            </a:ext>
          </a:extLst>
        </p:cNvPr>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01561023-2A58-DC0F-F671-426C260C423B}"/>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pic>
        <p:nvPicPr>
          <p:cNvPr id="4" name="Content Placeholder 4">
            <a:extLst>
              <a:ext uri="{FF2B5EF4-FFF2-40B4-BE49-F238E27FC236}">
                <a16:creationId xmlns:a16="http://schemas.microsoft.com/office/drawing/2014/main" id="{9056584A-77A2-427D-5B7E-87ABC3B360EB}"/>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flipV="1">
            <a:off x="4380270" y="3448664"/>
            <a:ext cx="7829486" cy="3438832"/>
          </a:xfrm>
          <a:prstGeom prst="rect">
            <a:avLst/>
          </a:prstGeom>
        </p:spPr>
      </p:pic>
      <p:sp>
        <p:nvSpPr>
          <p:cNvPr id="2" name="Title 1">
            <a:extLst>
              <a:ext uri="{FF2B5EF4-FFF2-40B4-BE49-F238E27FC236}">
                <a16:creationId xmlns:a16="http://schemas.microsoft.com/office/drawing/2014/main" id="{4C2F4819-7F48-9042-624E-91AD8D55218C}"/>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Leave laws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F461A51-228D-85EC-4441-6D4257B8D7BE}"/>
              </a:ext>
            </a:extLst>
          </p:cNvPr>
          <p:cNvSpPr>
            <a:spLocks noGrp="1"/>
          </p:cNvSpPr>
          <p:nvPr>
            <p:ph idx="1"/>
          </p:nvPr>
        </p:nvSpPr>
        <p:spPr>
          <a:xfrm>
            <a:off x="1319980" y="2285237"/>
            <a:ext cx="10515600" cy="3438832"/>
          </a:xfrm>
        </p:spPr>
        <p:txBody>
          <a:bodyPr anchor="ctr">
            <a:normAutofit/>
          </a:bodyPr>
          <a:lstStyle/>
          <a:p>
            <a:pPr marL="228600" lvl="1">
              <a:lnSpc>
                <a:spcPct val="150000"/>
              </a:lnSpc>
              <a:spcBef>
                <a:spcPts val="1000"/>
              </a:spcBef>
              <a:buSzPct val="70000"/>
            </a:pPr>
            <a:r>
              <a:rPr lang="en-US" sz="1800" dirty="0">
                <a:latin typeface="Arial" panose="020B0604020202020204" pitchFamily="34" charset="0"/>
                <a:cs typeface="Arial" panose="020B0604020202020204" pitchFamily="34" charset="0"/>
              </a:rPr>
              <a:t>Colorado Healthy Families and Workplaces Act (HFWA)</a:t>
            </a:r>
          </a:p>
          <a:p>
            <a:pPr marL="228600" lvl="1">
              <a:lnSpc>
                <a:spcPct val="150000"/>
              </a:lnSpc>
              <a:spcBef>
                <a:spcPts val="1000"/>
              </a:spcBef>
              <a:buSzPct val="70000"/>
            </a:pPr>
            <a:r>
              <a:rPr lang="en-US" sz="1800" dirty="0">
                <a:latin typeface="Arial" panose="020B0604020202020204" pitchFamily="34" charset="0"/>
                <a:cs typeface="Arial" panose="020B0604020202020204" pitchFamily="34" charset="0"/>
              </a:rPr>
              <a:t>FAMLI Program</a:t>
            </a:r>
          </a:p>
          <a:p>
            <a:pPr marL="228600" lvl="1">
              <a:lnSpc>
                <a:spcPct val="150000"/>
              </a:lnSpc>
              <a:spcBef>
                <a:spcPts val="1000"/>
              </a:spcBef>
              <a:buSzPct val="70000"/>
            </a:pPr>
            <a:r>
              <a:rPr lang="en-US" sz="1800" dirty="0">
                <a:latin typeface="Arial" panose="020B0604020202020204" pitchFamily="34" charset="0"/>
                <a:cs typeface="Arial" panose="020B0604020202020204" pitchFamily="34" charset="0"/>
              </a:rPr>
              <a:t>FMLA (Federal Law)</a:t>
            </a:r>
          </a:p>
        </p:txBody>
      </p:sp>
      <p:sp>
        <p:nvSpPr>
          <p:cNvPr id="6" name="TextBox 5">
            <a:extLst>
              <a:ext uri="{FF2B5EF4-FFF2-40B4-BE49-F238E27FC236}">
                <a16:creationId xmlns:a16="http://schemas.microsoft.com/office/drawing/2014/main" id="{4B37C90C-D05A-E0F5-2F34-C30D56515029}"/>
              </a:ext>
            </a:extLst>
          </p:cNvPr>
          <p:cNvSpPr txBox="1"/>
          <p:nvPr/>
        </p:nvSpPr>
        <p:spPr>
          <a:xfrm>
            <a:off x="1319980" y="2006600"/>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Key Colorado Attendance &amp; Leave Laws</a:t>
            </a:r>
          </a:p>
        </p:txBody>
      </p:sp>
    </p:spTree>
    <p:extLst>
      <p:ext uri="{BB962C8B-B14F-4D97-AF65-F5344CB8AC3E}">
        <p14:creationId xmlns:p14="http://schemas.microsoft.com/office/powerpoint/2010/main" val="12044115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A30BC-8F4F-5531-4BAA-3CE1E01DD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06CD85-5C3E-6214-E4D3-A8269DE26C99}"/>
              </a:ext>
            </a:extLst>
          </p:cNvPr>
          <p:cNvSpPr>
            <a:spLocks noGrp="1"/>
          </p:cNvSpPr>
          <p:nvPr>
            <p:ph type="title"/>
          </p:nvPr>
        </p:nvSpPr>
        <p:spPr>
          <a:xfrm>
            <a:off x="1246828" y="4471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Leave laws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E53B788-DC17-66D8-0DA7-C021A99B9FF5}"/>
              </a:ext>
            </a:extLst>
          </p:cNvPr>
          <p:cNvSpPr>
            <a:spLocks noGrp="1"/>
          </p:cNvSpPr>
          <p:nvPr>
            <p:ph idx="1"/>
          </p:nvPr>
        </p:nvSpPr>
        <p:spPr>
          <a:xfrm>
            <a:off x="1246828" y="2071001"/>
            <a:ext cx="10515600" cy="4282712"/>
          </a:xfrm>
        </p:spPr>
        <p:txBody>
          <a:bodyPr anchor="ctr">
            <a:normAutofit fontScale="85000" lnSpcReduction="20000"/>
          </a:bodyPr>
          <a:lstStyle/>
          <a:p>
            <a:pPr marL="0" lvl="0" indent="0">
              <a:lnSpc>
                <a:spcPct val="100000"/>
              </a:lnSpc>
              <a:buSzPct val="90000"/>
              <a:buNone/>
            </a:pPr>
            <a:r>
              <a:rPr lang="en-US" sz="2200" b="1" dirty="0">
                <a:latin typeface="Arial" panose="020B0604020202020204" pitchFamily="34" charset="0"/>
                <a:cs typeface="Arial" panose="020B0604020202020204" pitchFamily="34" charset="0"/>
              </a:rPr>
              <a:t>Colorado’s Family and Medical Leave Insurance Act</a:t>
            </a:r>
          </a:p>
          <a:p>
            <a:pPr marL="0" lvl="0" indent="0">
              <a:lnSpc>
                <a:spcPct val="150000"/>
              </a:lnSpc>
              <a:buSzPct val="90000"/>
              <a:buNone/>
            </a:pPr>
            <a:r>
              <a:rPr lang="en-US" sz="1900" dirty="0">
                <a:solidFill>
                  <a:prstClr val="black"/>
                </a:solidFill>
                <a:latin typeface="Arial" panose="020B0604020202020204" pitchFamily="34" charset="0"/>
                <a:cs typeface="Arial" panose="020B0604020202020204" pitchFamily="34" charset="0"/>
              </a:rPr>
              <a:t>Under Colorado’s FAMLI Act, covered </a:t>
            </a:r>
            <a:r>
              <a:rPr lang="en-US" sz="1900" dirty="0">
                <a:solidFill>
                  <a:srgbClr val="212121"/>
                </a:solidFill>
                <a:latin typeface="Arial" panose="020B0604020202020204" pitchFamily="34" charset="0"/>
                <a:cs typeface="Arial" panose="020B0604020202020204" pitchFamily="34" charset="0"/>
              </a:rPr>
              <a:t>employees are allowed up to </a:t>
            </a:r>
            <a:r>
              <a:rPr lang="en-US" sz="1900" b="1" dirty="0">
                <a:solidFill>
                  <a:srgbClr val="212121"/>
                </a:solidFill>
                <a:latin typeface="Arial" panose="020B0604020202020204" pitchFamily="34" charset="0"/>
                <a:cs typeface="Arial" panose="020B0604020202020204" pitchFamily="34" charset="0"/>
              </a:rPr>
              <a:t>12 weeks of </a:t>
            </a:r>
            <a:r>
              <a:rPr lang="en-US" sz="1900" b="1" u="sng" dirty="0">
                <a:solidFill>
                  <a:srgbClr val="212121"/>
                </a:solidFill>
                <a:latin typeface="Arial" panose="020B0604020202020204" pitchFamily="34" charset="0"/>
                <a:cs typeface="Arial" panose="020B0604020202020204" pitchFamily="34" charset="0"/>
              </a:rPr>
              <a:t>paid</a:t>
            </a:r>
            <a:r>
              <a:rPr lang="en-US" sz="1900" b="1" dirty="0">
                <a:solidFill>
                  <a:srgbClr val="212121"/>
                </a:solidFill>
                <a:latin typeface="Arial" panose="020B0604020202020204" pitchFamily="34" charset="0"/>
                <a:cs typeface="Arial" panose="020B0604020202020204" pitchFamily="34" charset="0"/>
              </a:rPr>
              <a:t> leave per year </a:t>
            </a:r>
            <a:r>
              <a:rPr lang="en-US" sz="1900" dirty="0">
                <a:solidFill>
                  <a:srgbClr val="212121"/>
                </a:solidFill>
                <a:latin typeface="Arial" panose="020B0604020202020204" pitchFamily="34" charset="0"/>
                <a:cs typeface="Arial" panose="020B0604020202020204" pitchFamily="34" charset="0"/>
              </a:rPr>
              <a:t>once they have earned at least </a:t>
            </a:r>
            <a:r>
              <a:rPr lang="en-US" sz="1900" b="1" dirty="0">
                <a:solidFill>
                  <a:srgbClr val="212121"/>
                </a:solidFill>
                <a:latin typeface="Arial" panose="020B0604020202020204" pitchFamily="34" charset="0"/>
                <a:cs typeface="Arial" panose="020B0604020202020204" pitchFamily="34" charset="0"/>
              </a:rPr>
              <a:t>$2,500 </a:t>
            </a:r>
            <a:r>
              <a:rPr lang="en-US" sz="1900" dirty="0">
                <a:solidFill>
                  <a:srgbClr val="212121"/>
                </a:solidFill>
                <a:latin typeface="Arial" panose="020B0604020202020204" pitchFamily="34" charset="0"/>
                <a:cs typeface="Arial" panose="020B0604020202020204" pitchFamily="34" charset="0"/>
              </a:rPr>
              <a:t>in wages subject to FAMLI premiums.</a:t>
            </a:r>
            <a:r>
              <a:rPr lang="en-US" sz="1900" b="1" dirty="0">
                <a:solidFill>
                  <a:srgbClr val="212121"/>
                </a:solidFill>
                <a:latin typeface="Arial" panose="020B0604020202020204" pitchFamily="34" charset="0"/>
                <a:cs typeface="Arial" panose="020B0604020202020204" pitchFamily="34" charset="0"/>
              </a:rPr>
              <a:t> </a:t>
            </a:r>
            <a:r>
              <a:rPr lang="en-US" sz="1900" dirty="0">
                <a:solidFill>
                  <a:srgbClr val="212121"/>
                </a:solidFill>
                <a:latin typeface="Arial" panose="020B0604020202020204" pitchFamily="34" charset="0"/>
                <a:cs typeface="Arial" panose="020B0604020202020204" pitchFamily="34" charset="0"/>
              </a:rPr>
              <a:t>Individuals can use FAMLI leave to take time away from work in order to:</a:t>
            </a:r>
            <a:r>
              <a:rPr lang="en-US" sz="2200" dirty="0">
                <a:solidFill>
                  <a:srgbClr val="212121"/>
                </a:solidFill>
                <a:latin typeface="Arial" panose="020B0604020202020204" pitchFamily="34" charset="0"/>
                <a:cs typeface="Arial" panose="020B0604020202020204" pitchFamily="34" charset="0"/>
              </a:rPr>
              <a:t> </a:t>
            </a:r>
          </a:p>
          <a:p>
            <a:pPr marL="228600" lvl="1">
              <a:lnSpc>
                <a:spcPct val="150000"/>
              </a:lnSpc>
              <a:spcBef>
                <a:spcPts val="1000"/>
              </a:spcBef>
              <a:buSzPct val="70000"/>
            </a:pPr>
            <a:r>
              <a:rPr lang="en-US" sz="1700" b="1" dirty="0">
                <a:solidFill>
                  <a:srgbClr val="212121"/>
                </a:solidFill>
                <a:latin typeface="Arial" panose="020B0604020202020204" pitchFamily="34" charset="0"/>
                <a:cs typeface="Arial" panose="020B0604020202020204" pitchFamily="34" charset="0"/>
              </a:rPr>
              <a:t>Care for a new child, including adopted and fostered children;</a:t>
            </a:r>
          </a:p>
          <a:p>
            <a:pPr marL="228600" lvl="1">
              <a:lnSpc>
                <a:spcPct val="150000"/>
              </a:lnSpc>
              <a:spcBef>
                <a:spcPts val="1000"/>
              </a:spcBef>
              <a:buSzPct val="70000"/>
            </a:pPr>
            <a:r>
              <a:rPr lang="en-US" sz="1700" b="1" dirty="0">
                <a:solidFill>
                  <a:srgbClr val="212121"/>
                </a:solidFill>
                <a:latin typeface="Arial" panose="020B0604020202020204" pitchFamily="34" charset="0"/>
                <a:cs typeface="Arial" panose="020B0604020202020204" pitchFamily="34" charset="0"/>
              </a:rPr>
              <a:t>Additional 12 weeks for care for a child in the NICU;</a:t>
            </a:r>
          </a:p>
          <a:p>
            <a:pPr marL="228600" lvl="1">
              <a:lnSpc>
                <a:spcPct val="150000"/>
              </a:lnSpc>
              <a:spcBef>
                <a:spcPts val="1000"/>
              </a:spcBef>
              <a:buSzPct val="70000"/>
            </a:pPr>
            <a:r>
              <a:rPr lang="en-US" sz="1700" b="1" dirty="0">
                <a:solidFill>
                  <a:srgbClr val="212121"/>
                </a:solidFill>
                <a:latin typeface="Arial" panose="020B0604020202020204" pitchFamily="34" charset="0"/>
                <a:cs typeface="Arial" panose="020B0604020202020204" pitchFamily="34" charset="0"/>
              </a:rPr>
              <a:t>Care for themselves, if they have a serious health condition;</a:t>
            </a:r>
          </a:p>
          <a:p>
            <a:pPr marL="228600" lvl="1">
              <a:lnSpc>
                <a:spcPct val="150000"/>
              </a:lnSpc>
              <a:spcBef>
                <a:spcPts val="1000"/>
              </a:spcBef>
              <a:buSzPct val="70000"/>
            </a:pPr>
            <a:r>
              <a:rPr lang="en-US" sz="1700" b="1" dirty="0">
                <a:solidFill>
                  <a:srgbClr val="212121"/>
                </a:solidFill>
                <a:latin typeface="Arial" panose="020B0604020202020204" pitchFamily="34" charset="0"/>
                <a:cs typeface="Arial" panose="020B0604020202020204" pitchFamily="34" charset="0"/>
              </a:rPr>
              <a:t>Care for a family member’s serious health condition;</a:t>
            </a:r>
          </a:p>
          <a:p>
            <a:pPr marL="228600" lvl="1">
              <a:lnSpc>
                <a:spcPct val="150000"/>
              </a:lnSpc>
              <a:spcBef>
                <a:spcPts val="1000"/>
              </a:spcBef>
              <a:buSzPct val="70000"/>
            </a:pPr>
            <a:r>
              <a:rPr lang="en-US" sz="1700" b="1" dirty="0">
                <a:solidFill>
                  <a:srgbClr val="212121"/>
                </a:solidFill>
                <a:latin typeface="Arial" panose="020B0604020202020204" pitchFamily="34" charset="0"/>
                <a:cs typeface="Arial" panose="020B0604020202020204" pitchFamily="34" charset="0"/>
              </a:rPr>
              <a:t>Make arrangements for a family member’s military deployment;</a:t>
            </a:r>
          </a:p>
          <a:p>
            <a:pPr marL="228600" lvl="1">
              <a:lnSpc>
                <a:spcPct val="150000"/>
              </a:lnSpc>
              <a:spcBef>
                <a:spcPts val="1000"/>
              </a:spcBef>
              <a:buSzPct val="70000"/>
            </a:pPr>
            <a:r>
              <a:rPr lang="en-US" sz="1700" b="1" dirty="0">
                <a:solidFill>
                  <a:srgbClr val="212121"/>
                </a:solidFill>
                <a:latin typeface="Arial" panose="020B0604020202020204" pitchFamily="34" charset="0"/>
                <a:cs typeface="Arial" panose="020B0604020202020204" pitchFamily="34" charset="0"/>
              </a:rPr>
              <a:t>Address the immediate safety needs and impact of domestic violence and/or sexual assault. </a:t>
            </a:r>
          </a:p>
          <a:p>
            <a:pPr marL="0" lvl="0" indent="0">
              <a:lnSpc>
                <a:spcPct val="150000"/>
              </a:lnSpc>
              <a:buSzPct val="90000"/>
              <a:buNone/>
            </a:pPr>
            <a:r>
              <a:rPr lang="en-US" sz="1500" b="1" dirty="0">
                <a:solidFill>
                  <a:srgbClr val="212121"/>
                </a:solidFill>
                <a:latin typeface="Arial" panose="020B0604020202020204" pitchFamily="34" charset="0"/>
                <a:cs typeface="Arial" panose="020B0604020202020204" pitchFamily="34" charset="0"/>
              </a:rPr>
              <a:t>*Note: Can get additional 4 weeks if facing serious health condition related to pregnancy/childbirth</a:t>
            </a:r>
          </a:p>
        </p:txBody>
      </p:sp>
      <p:sp>
        <p:nvSpPr>
          <p:cNvPr id="6" name="TextBox 5">
            <a:extLst>
              <a:ext uri="{FF2B5EF4-FFF2-40B4-BE49-F238E27FC236}">
                <a16:creationId xmlns:a16="http://schemas.microsoft.com/office/drawing/2014/main" id="{7EE2422B-ED22-FAD5-48E4-B59E9F4FE2D1}"/>
              </a:ext>
            </a:extLst>
          </p:cNvPr>
          <p:cNvSpPr txBox="1"/>
          <p:nvPr/>
        </p:nvSpPr>
        <p:spPr>
          <a:xfrm>
            <a:off x="1246828" y="1592309"/>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Employee’s Rights &amp; Employer’s Obligations:</a:t>
            </a:r>
          </a:p>
        </p:txBody>
      </p:sp>
      <p:pic>
        <p:nvPicPr>
          <p:cNvPr id="5" name="Content Placeholder 4">
            <a:extLst>
              <a:ext uri="{FF2B5EF4-FFF2-40B4-BE49-F238E27FC236}">
                <a16:creationId xmlns:a16="http://schemas.microsoft.com/office/drawing/2014/main" id="{71A0C0C1-31C6-86DC-1D64-78BF03585508}"/>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pic>
        <p:nvPicPr>
          <p:cNvPr id="10" name="Content Placeholder 4">
            <a:extLst>
              <a:ext uri="{FF2B5EF4-FFF2-40B4-BE49-F238E27FC236}">
                <a16:creationId xmlns:a16="http://schemas.microsoft.com/office/drawing/2014/main" id="{EFDC6104-D0FE-1580-6B6F-7BF3D2C258D1}"/>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flipV="1">
            <a:off x="4380270" y="3448664"/>
            <a:ext cx="7829486" cy="3438832"/>
          </a:xfrm>
          <a:prstGeom prst="rect">
            <a:avLst/>
          </a:prstGeom>
        </p:spPr>
      </p:pic>
    </p:spTree>
    <p:extLst>
      <p:ext uri="{BB962C8B-B14F-4D97-AF65-F5344CB8AC3E}">
        <p14:creationId xmlns:p14="http://schemas.microsoft.com/office/powerpoint/2010/main" val="3261311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nodeType="withEffect">
                                  <p:stCondLst>
                                    <p:cond delay="7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nodeType="with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nodeType="withEffect">
                                  <p:stCondLst>
                                    <p:cond delay="7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nodeType="withEffect">
                                  <p:stCondLst>
                                    <p:cond delay="75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nodeType="withEffect">
                                  <p:stCondLst>
                                    <p:cond delay="75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nodeType="withEffect">
                                  <p:stCondLst>
                                    <p:cond delay="75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par>
                                <p:cTn id="32" presetID="10" presetClass="entr" presetSubtype="0" fill="hold" nodeType="withEffect">
                                  <p:stCondLst>
                                    <p:cond delay="75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6A1E5-ED3F-7EC2-FCE9-8504933CF087}"/>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7619B4A3-0C20-61E7-488A-53692CC5CCC9}"/>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sp>
        <p:nvSpPr>
          <p:cNvPr id="2" name="Title 1">
            <a:extLst>
              <a:ext uri="{FF2B5EF4-FFF2-40B4-BE49-F238E27FC236}">
                <a16:creationId xmlns:a16="http://schemas.microsoft.com/office/drawing/2014/main" id="{C4D4800C-15B8-F179-2D88-F201032F6849}"/>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Program Overview</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DFBF304-199D-1B86-C4C3-B0994FB6CC6B}"/>
              </a:ext>
            </a:extLst>
          </p:cNvPr>
          <p:cNvSpPr>
            <a:spLocks noGrp="1"/>
          </p:cNvSpPr>
          <p:nvPr>
            <p:ph idx="1"/>
          </p:nvPr>
        </p:nvSpPr>
        <p:spPr>
          <a:xfrm>
            <a:off x="1429610" y="2502668"/>
            <a:ext cx="9332780" cy="917188"/>
          </a:xfrm>
        </p:spPr>
        <p:txBody>
          <a:bodyPr anchor="ctr">
            <a:normAutofit/>
          </a:bodyPr>
          <a:lstStyle/>
          <a:p>
            <a:pPr marL="0" lvl="1" indent="0" algn="just">
              <a:lnSpc>
                <a:spcPct val="114000"/>
              </a:lnSpc>
              <a:spcBef>
                <a:spcPts val="1000"/>
              </a:spcBef>
              <a:buSzPct val="70000"/>
              <a:buNone/>
            </a:pPr>
            <a:r>
              <a:rPr lang="en-US" sz="1800" dirty="0">
                <a:solidFill>
                  <a:prstClr val="black"/>
                </a:solidFill>
                <a:latin typeface="Arial" panose="020B0604020202020204" pitchFamily="34" charset="0"/>
                <a:cs typeface="Arial" panose="020B0604020202020204" pitchFamily="34" charset="0"/>
              </a:rPr>
              <a:t>Colorado continues to be one of the most aggressive and fast‑evolving regulatory environments for employers. </a:t>
            </a:r>
          </a:p>
        </p:txBody>
      </p:sp>
      <p:sp>
        <p:nvSpPr>
          <p:cNvPr id="6" name="TextBox 5">
            <a:extLst>
              <a:ext uri="{FF2B5EF4-FFF2-40B4-BE49-F238E27FC236}">
                <a16:creationId xmlns:a16="http://schemas.microsoft.com/office/drawing/2014/main" id="{89BE06E2-C5D1-9513-CB7F-90E2FF18AB99}"/>
              </a:ext>
            </a:extLst>
          </p:cNvPr>
          <p:cNvSpPr txBox="1"/>
          <p:nvPr/>
        </p:nvSpPr>
        <p:spPr>
          <a:xfrm>
            <a:off x="1429610" y="2006600"/>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State Trends:</a:t>
            </a:r>
          </a:p>
        </p:txBody>
      </p:sp>
      <p:pic>
        <p:nvPicPr>
          <p:cNvPr id="9" name="Content Placeholder 4">
            <a:extLst>
              <a:ext uri="{FF2B5EF4-FFF2-40B4-BE49-F238E27FC236}">
                <a16:creationId xmlns:a16="http://schemas.microsoft.com/office/drawing/2014/main" id="{2A753D05-1A24-A1A9-F733-E0FD76250BC0}"/>
              </a:ext>
            </a:extLst>
          </p:cNvPr>
          <p:cNvPicPr>
            <a:picLocks noChangeAspect="1"/>
          </p:cNvPicPr>
          <p:nvPr/>
        </p:nvPicPr>
        <p:blipFill>
          <a:blip r:embed="rId2">
            <a:extLst>
              <a:ext uri="{28A0092B-C50C-407E-A947-70E740481C1C}">
                <a14:useLocalDpi xmlns:a14="http://schemas.microsoft.com/office/drawing/2010/main" val="0"/>
              </a:ext>
            </a:extLst>
          </a:blip>
          <a:srcRect l="19500" t="37370" r="44275"/>
          <a:stretch>
            <a:fillRect/>
          </a:stretch>
        </p:blipFill>
        <p:spPr>
          <a:xfrm>
            <a:off x="7783766" y="2565805"/>
            <a:ext cx="4416552" cy="4301339"/>
          </a:xfrm>
          <a:prstGeom prst="rect">
            <a:avLst/>
          </a:prstGeom>
        </p:spPr>
      </p:pic>
      <p:sp>
        <p:nvSpPr>
          <p:cNvPr id="10" name="Content Placeholder 2">
            <a:extLst>
              <a:ext uri="{FF2B5EF4-FFF2-40B4-BE49-F238E27FC236}">
                <a16:creationId xmlns:a16="http://schemas.microsoft.com/office/drawing/2014/main" id="{69E0E10A-4200-CAD9-32BB-C37D1B370F24}"/>
              </a:ext>
            </a:extLst>
          </p:cNvPr>
          <p:cNvSpPr txBox="1">
            <a:spLocks/>
          </p:cNvSpPr>
          <p:nvPr/>
        </p:nvSpPr>
        <p:spPr>
          <a:xfrm>
            <a:off x="1429610" y="4745419"/>
            <a:ext cx="9332780" cy="155499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lnSpc>
                <a:spcPct val="114000"/>
              </a:lnSpc>
              <a:spcBef>
                <a:spcPts val="1000"/>
              </a:spcBef>
              <a:buSzPct val="70000"/>
              <a:buFont typeface="Arial" panose="020B0604020202020204" pitchFamily="34" charset="0"/>
              <a:buNone/>
            </a:pPr>
            <a:r>
              <a:rPr lang="en-US" sz="1800" dirty="0">
                <a:solidFill>
                  <a:prstClr val="black"/>
                </a:solidFill>
                <a:latin typeface="Arial" panose="020B0604020202020204" pitchFamily="34" charset="0"/>
                <a:cs typeface="Arial" panose="020B0604020202020204" pitchFamily="34" charset="0"/>
              </a:rPr>
              <a:t>This program provides attorneys—whether advising employers or litigating these issues—with the latest compliance requirements, enforcement trends, and strategic pitfalls most likely to expose organizations to liability.</a:t>
            </a:r>
          </a:p>
        </p:txBody>
      </p:sp>
      <p:sp>
        <p:nvSpPr>
          <p:cNvPr id="11" name="Content Placeholder 2">
            <a:extLst>
              <a:ext uri="{FF2B5EF4-FFF2-40B4-BE49-F238E27FC236}">
                <a16:creationId xmlns:a16="http://schemas.microsoft.com/office/drawing/2014/main" id="{29D6B268-A2AE-171A-5A61-5B7167F4AA89}"/>
              </a:ext>
            </a:extLst>
          </p:cNvPr>
          <p:cNvSpPr txBox="1">
            <a:spLocks/>
          </p:cNvSpPr>
          <p:nvPr/>
        </p:nvSpPr>
        <p:spPr>
          <a:xfrm>
            <a:off x="1429610" y="3370796"/>
            <a:ext cx="9332780" cy="155499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lnSpc>
                <a:spcPct val="114000"/>
              </a:lnSpc>
              <a:spcBef>
                <a:spcPts val="1000"/>
              </a:spcBef>
              <a:buSzPct val="70000"/>
              <a:buFont typeface="Arial" panose="020B0604020202020204" pitchFamily="34" charset="0"/>
              <a:buNone/>
            </a:pPr>
            <a:r>
              <a:rPr lang="en-US" sz="1800" dirty="0">
                <a:solidFill>
                  <a:prstClr val="black"/>
                </a:solidFill>
                <a:latin typeface="Arial" panose="020B0604020202020204" pitchFamily="34" charset="0"/>
                <a:cs typeface="Arial" panose="020B0604020202020204" pitchFamily="34" charset="0"/>
              </a:rPr>
              <a:t>With the expansion of wage and hour rules, the implementation of Colorado’s Paid Family and Medical Leave Insurance Program (FAMLI), and ongoing obligations under the Public Health Emergency Whistleblower Act (PHEW) and the Healthy Families &amp; Workplaces Act (HFWA), employers face unique and heightened operational risks.</a:t>
            </a:r>
          </a:p>
        </p:txBody>
      </p:sp>
    </p:spTree>
    <p:extLst>
      <p:ext uri="{BB962C8B-B14F-4D97-AF65-F5344CB8AC3E}">
        <p14:creationId xmlns:p14="http://schemas.microsoft.com/office/powerpoint/2010/main" val="41157857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P spid="10" grpId="0" uiExpand="1" build="p"/>
      <p:bldP spid="11"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C6E47-BAA0-1B00-7878-4961387BFE48}"/>
            </a:ext>
          </a:extLst>
        </p:cNvPr>
        <p:cNvGrpSpPr/>
        <p:nvPr/>
      </p:nvGrpSpPr>
      <p:grpSpPr>
        <a:xfrm>
          <a:off x="0" y="0"/>
          <a:ext cx="0" cy="0"/>
          <a:chOff x="0" y="0"/>
          <a:chExt cx="0" cy="0"/>
        </a:xfrm>
      </p:grpSpPr>
      <p:pic>
        <p:nvPicPr>
          <p:cNvPr id="11" name="Content Placeholder 4">
            <a:extLst>
              <a:ext uri="{FF2B5EF4-FFF2-40B4-BE49-F238E27FC236}">
                <a16:creationId xmlns:a16="http://schemas.microsoft.com/office/drawing/2014/main" id="{D2AAE80A-7DC5-326F-6B5A-5F6C6029638C}"/>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flipV="1">
            <a:off x="4380270" y="3448664"/>
            <a:ext cx="7829486" cy="3438832"/>
          </a:xfrm>
          <a:prstGeom prst="rect">
            <a:avLst/>
          </a:prstGeom>
        </p:spPr>
      </p:pic>
      <p:pic>
        <p:nvPicPr>
          <p:cNvPr id="13" name="Content Placeholder 4">
            <a:extLst>
              <a:ext uri="{FF2B5EF4-FFF2-40B4-BE49-F238E27FC236}">
                <a16:creationId xmlns:a16="http://schemas.microsoft.com/office/drawing/2014/main" id="{FFE8664E-4494-CF9F-4D1F-0B4DCE0B853C}"/>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sp>
        <p:nvSpPr>
          <p:cNvPr id="2" name="Title 1">
            <a:extLst>
              <a:ext uri="{FF2B5EF4-FFF2-40B4-BE49-F238E27FC236}">
                <a16:creationId xmlns:a16="http://schemas.microsoft.com/office/drawing/2014/main" id="{D3C9BB9B-227D-CD27-A8F0-063816EC63D5}"/>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Leave laws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5739989-3490-9BC4-5256-64E9E0DD37C8}"/>
              </a:ext>
            </a:extLst>
          </p:cNvPr>
          <p:cNvSpPr>
            <a:spLocks noGrp="1"/>
          </p:cNvSpPr>
          <p:nvPr>
            <p:ph idx="1"/>
          </p:nvPr>
        </p:nvSpPr>
        <p:spPr>
          <a:xfrm>
            <a:off x="1319980" y="2285237"/>
            <a:ext cx="10515600" cy="3358479"/>
          </a:xfrm>
        </p:spPr>
        <p:txBody>
          <a:bodyPr anchor="ctr">
            <a:normAutofit/>
          </a:bodyPr>
          <a:lstStyle/>
          <a:p>
            <a:pPr marL="0" lvl="0" indent="0">
              <a:lnSpc>
                <a:spcPct val="100000"/>
              </a:lnSpc>
              <a:buSzPct val="90000"/>
              <a:buNone/>
            </a:pPr>
            <a:r>
              <a:rPr lang="en-US" sz="2000" b="1" dirty="0">
                <a:latin typeface="Arial" panose="020B0604020202020204" pitchFamily="34" charset="0"/>
                <a:cs typeface="Arial" panose="020B0604020202020204" pitchFamily="34" charset="0"/>
              </a:rPr>
              <a:t>Healthy Workers and Families Act</a:t>
            </a:r>
          </a:p>
          <a:p>
            <a:pPr marL="0" lvl="0" indent="0">
              <a:lnSpc>
                <a:spcPct val="150000"/>
              </a:lnSpc>
              <a:buSzPct val="90000"/>
              <a:buNone/>
            </a:pPr>
            <a:r>
              <a:rPr lang="en-US" sz="1800" dirty="0">
                <a:solidFill>
                  <a:srgbClr val="212121"/>
                </a:solidFill>
                <a:latin typeface="Arial" panose="020B0604020202020204" pitchFamily="34" charset="0"/>
                <a:cs typeface="Arial" panose="020B0604020202020204" pitchFamily="34" charset="0"/>
              </a:rPr>
              <a:t>Colorado’s Healthy Workers and Families Act requires all employers, regardless of industry or size, to provide all employees (regardless of full-time or part-time status):</a:t>
            </a:r>
          </a:p>
          <a:p>
            <a:pPr marL="228600" lvl="1">
              <a:lnSpc>
                <a:spcPct val="150000"/>
              </a:lnSpc>
              <a:spcBef>
                <a:spcPts val="1000"/>
              </a:spcBef>
              <a:buSzPct val="70000"/>
            </a:pPr>
            <a:r>
              <a:rPr lang="en-US" sz="1600" dirty="0">
                <a:solidFill>
                  <a:srgbClr val="212121"/>
                </a:solidFill>
                <a:latin typeface="Arial" panose="020B0604020202020204" pitchFamily="34" charset="0"/>
                <a:cs typeface="Arial" panose="020B0604020202020204" pitchFamily="34" charset="0"/>
              </a:rPr>
              <a:t>Up to 48 hours of paid leave per year for use for a variety of health and safety purposes, which employees “earn” at a rate of 1 hour of leave for every 30 hours worked; and </a:t>
            </a:r>
          </a:p>
          <a:p>
            <a:pPr marL="228600" lvl="1">
              <a:lnSpc>
                <a:spcPct val="150000"/>
              </a:lnSpc>
              <a:spcBef>
                <a:spcPts val="1000"/>
              </a:spcBef>
              <a:buSzPct val="70000"/>
            </a:pPr>
            <a:r>
              <a:rPr lang="en-US" sz="1600" dirty="0">
                <a:solidFill>
                  <a:srgbClr val="212121"/>
                </a:solidFill>
                <a:latin typeface="Arial" panose="020B0604020202020204" pitchFamily="34" charset="0"/>
                <a:cs typeface="Arial" panose="020B0604020202020204" pitchFamily="34" charset="0"/>
              </a:rPr>
              <a:t>Up to 80 hours of paid leave related to a public health emergency. </a:t>
            </a:r>
          </a:p>
        </p:txBody>
      </p:sp>
      <p:sp>
        <p:nvSpPr>
          <p:cNvPr id="6" name="TextBox 5">
            <a:extLst>
              <a:ext uri="{FF2B5EF4-FFF2-40B4-BE49-F238E27FC236}">
                <a16:creationId xmlns:a16="http://schemas.microsoft.com/office/drawing/2014/main" id="{8609ACEC-AE4D-C4D0-06D6-DBDB0E57B17E}"/>
              </a:ext>
            </a:extLst>
          </p:cNvPr>
          <p:cNvSpPr txBox="1"/>
          <p:nvPr/>
        </p:nvSpPr>
        <p:spPr>
          <a:xfrm>
            <a:off x="1319980" y="1845799"/>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Employee’s Rights &amp; Employer’s Obligations:</a:t>
            </a:r>
          </a:p>
        </p:txBody>
      </p:sp>
    </p:spTree>
    <p:extLst>
      <p:ext uri="{BB962C8B-B14F-4D97-AF65-F5344CB8AC3E}">
        <p14:creationId xmlns:p14="http://schemas.microsoft.com/office/powerpoint/2010/main" val="271214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34343-B2C7-7EE0-DC5E-18C99FE6A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05F034-3B2E-E83A-053D-35C3BE67FCEE}"/>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Leave laws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7246D2F-3B19-08FC-913D-B04ACD440C67}"/>
              </a:ext>
            </a:extLst>
          </p:cNvPr>
          <p:cNvSpPr>
            <a:spLocks noGrp="1"/>
          </p:cNvSpPr>
          <p:nvPr>
            <p:ph idx="1"/>
          </p:nvPr>
        </p:nvSpPr>
        <p:spPr>
          <a:xfrm>
            <a:off x="1319980" y="2285237"/>
            <a:ext cx="10515600" cy="3358479"/>
          </a:xfrm>
        </p:spPr>
        <p:txBody>
          <a:bodyPr anchor="ctr">
            <a:normAutofit/>
          </a:bodyPr>
          <a:lstStyle/>
          <a:p>
            <a:pPr marL="0" lvl="0" indent="0">
              <a:lnSpc>
                <a:spcPct val="150000"/>
              </a:lnSpc>
              <a:buSzPct val="90000"/>
              <a:buNone/>
            </a:pPr>
            <a:r>
              <a:rPr lang="en-US" sz="1800" dirty="0">
                <a:solidFill>
                  <a:srgbClr val="212121"/>
                </a:solidFill>
                <a:latin typeface="Source Sans Pro Web"/>
                <a:cs typeface="Arial" panose="020B0604020202020204" pitchFamily="34" charset="0"/>
              </a:rPr>
              <a:t>Under Colorado’s Healthy Workers and Families Act, employers:</a:t>
            </a:r>
          </a:p>
          <a:p>
            <a:pPr marL="228600" lvl="1">
              <a:lnSpc>
                <a:spcPct val="150000"/>
              </a:lnSpc>
              <a:spcBef>
                <a:spcPts val="1000"/>
              </a:spcBef>
              <a:buSzPct val="70000"/>
            </a:pPr>
            <a:r>
              <a:rPr lang="en-US" sz="1800" b="1" u="sng" dirty="0">
                <a:solidFill>
                  <a:srgbClr val="212121"/>
                </a:solidFill>
                <a:latin typeface="Source Sans Pro Web"/>
                <a:cs typeface="Arial" panose="020B0604020202020204" pitchFamily="34" charset="0"/>
              </a:rPr>
              <a:t>Must</a:t>
            </a:r>
            <a:r>
              <a:rPr lang="en-US" sz="1800" b="1" dirty="0">
                <a:solidFill>
                  <a:srgbClr val="212121"/>
                </a:solidFill>
                <a:latin typeface="Source Sans Pro Web"/>
                <a:cs typeface="Arial" panose="020B0604020202020204" pitchFamily="34" charset="0"/>
              </a:rPr>
              <a:t> </a:t>
            </a:r>
            <a:r>
              <a:rPr lang="en-US" sz="1800" dirty="0">
                <a:solidFill>
                  <a:srgbClr val="212121"/>
                </a:solidFill>
                <a:latin typeface="Source Sans Pro Web"/>
                <a:cs typeface="Arial" panose="020B0604020202020204" pitchFamily="34" charset="0"/>
              </a:rPr>
              <a:t>pay for leave at the same pay rate, and with the same benefits, as regular time worked;</a:t>
            </a:r>
          </a:p>
          <a:p>
            <a:pPr marL="228600" lvl="1">
              <a:lnSpc>
                <a:spcPct val="150000"/>
              </a:lnSpc>
              <a:spcBef>
                <a:spcPts val="1000"/>
              </a:spcBef>
              <a:buSzPct val="70000"/>
            </a:pPr>
            <a:r>
              <a:rPr lang="en-US" sz="1800" b="1" u="sng" dirty="0">
                <a:solidFill>
                  <a:srgbClr val="212121"/>
                </a:solidFill>
                <a:latin typeface="Source Sans Pro Web"/>
                <a:cs typeface="Arial" panose="020B0604020202020204" pitchFamily="34" charset="0"/>
              </a:rPr>
              <a:t>Cannot</a:t>
            </a:r>
            <a:r>
              <a:rPr lang="en-US" sz="1800" b="1" dirty="0">
                <a:solidFill>
                  <a:srgbClr val="212121"/>
                </a:solidFill>
                <a:latin typeface="Source Sans Pro Web"/>
                <a:cs typeface="Arial" panose="020B0604020202020204" pitchFamily="34" charset="0"/>
              </a:rPr>
              <a:t> </a:t>
            </a:r>
            <a:r>
              <a:rPr lang="en-US" sz="1800" dirty="0">
                <a:solidFill>
                  <a:srgbClr val="212121"/>
                </a:solidFill>
                <a:latin typeface="Source Sans Pro Web"/>
                <a:cs typeface="Arial" panose="020B0604020202020204" pitchFamily="34" charset="0"/>
              </a:rPr>
              <a:t>impose consequences for taking leave or require employees to find replacements;</a:t>
            </a:r>
          </a:p>
          <a:p>
            <a:pPr marL="228600" lvl="1">
              <a:lnSpc>
                <a:spcPct val="150000"/>
              </a:lnSpc>
              <a:spcBef>
                <a:spcPts val="1000"/>
              </a:spcBef>
              <a:buSzPct val="70000"/>
            </a:pPr>
            <a:r>
              <a:rPr lang="en-US" sz="1800" b="1" u="sng" dirty="0">
                <a:solidFill>
                  <a:srgbClr val="212121"/>
                </a:solidFill>
                <a:latin typeface="Source Sans Pro Web"/>
                <a:cs typeface="Arial" panose="020B0604020202020204" pitchFamily="34" charset="0"/>
              </a:rPr>
              <a:t>Can</a:t>
            </a:r>
            <a:r>
              <a:rPr lang="en-US" sz="1800" dirty="0">
                <a:solidFill>
                  <a:srgbClr val="212121"/>
                </a:solidFill>
                <a:latin typeface="Source Sans Pro Web"/>
                <a:cs typeface="Arial" panose="020B0604020202020204" pitchFamily="34" charset="0"/>
              </a:rPr>
              <a:t> require documentation for accrued leave;</a:t>
            </a:r>
          </a:p>
          <a:p>
            <a:pPr marL="228600" lvl="1">
              <a:lnSpc>
                <a:spcPct val="150000"/>
              </a:lnSpc>
              <a:spcBef>
                <a:spcPts val="1000"/>
              </a:spcBef>
              <a:buSzPct val="70000"/>
            </a:pPr>
            <a:r>
              <a:rPr lang="en-US" sz="1800" b="1" u="sng" dirty="0">
                <a:solidFill>
                  <a:srgbClr val="212121"/>
                </a:solidFill>
                <a:latin typeface="Source Sans Pro Web"/>
                <a:cs typeface="Arial" panose="020B0604020202020204" pitchFamily="34" charset="0"/>
              </a:rPr>
              <a:t>Must</a:t>
            </a:r>
            <a:r>
              <a:rPr lang="en-US" sz="1800" dirty="0">
                <a:solidFill>
                  <a:srgbClr val="212121"/>
                </a:solidFill>
                <a:latin typeface="Source Sans Pro Web"/>
                <a:cs typeface="Arial" panose="020B0604020202020204" pitchFamily="34" charset="0"/>
              </a:rPr>
              <a:t> give employees individual written notices and display posters on their HFWA rights; and </a:t>
            </a:r>
          </a:p>
          <a:p>
            <a:pPr marL="228600" lvl="1">
              <a:lnSpc>
                <a:spcPct val="150000"/>
              </a:lnSpc>
              <a:spcBef>
                <a:spcPts val="1000"/>
              </a:spcBef>
              <a:buSzPct val="70000"/>
            </a:pPr>
            <a:r>
              <a:rPr lang="en-US" sz="1800" b="1" u="sng" dirty="0">
                <a:solidFill>
                  <a:srgbClr val="212121"/>
                </a:solidFill>
                <a:latin typeface="Source Sans Pro Web"/>
                <a:cs typeface="Arial" panose="020B0604020202020204" pitchFamily="34" charset="0"/>
              </a:rPr>
              <a:t>Can</a:t>
            </a:r>
            <a:r>
              <a:rPr lang="en-US" sz="1800" dirty="0">
                <a:solidFill>
                  <a:srgbClr val="212121"/>
                </a:solidFill>
                <a:latin typeface="Source Sans Pro Web"/>
                <a:cs typeface="Arial" panose="020B0604020202020204" pitchFamily="34" charset="0"/>
              </a:rPr>
              <a:t> be ordered to pay back wages, penalties, and fines, and to change their policies for violations.</a:t>
            </a:r>
          </a:p>
        </p:txBody>
      </p:sp>
      <p:sp>
        <p:nvSpPr>
          <p:cNvPr id="6" name="TextBox 5">
            <a:extLst>
              <a:ext uri="{FF2B5EF4-FFF2-40B4-BE49-F238E27FC236}">
                <a16:creationId xmlns:a16="http://schemas.microsoft.com/office/drawing/2014/main" id="{BB177D61-19F0-5854-D578-05E4145C86E6}"/>
              </a:ext>
            </a:extLst>
          </p:cNvPr>
          <p:cNvSpPr txBox="1"/>
          <p:nvPr/>
        </p:nvSpPr>
        <p:spPr>
          <a:xfrm>
            <a:off x="1319980" y="1845799"/>
            <a:ext cx="6100916" cy="400110"/>
          </a:xfrm>
          <a:prstGeom prst="rect">
            <a:avLst/>
          </a:prstGeom>
          <a:noFill/>
        </p:spPr>
        <p:txBody>
          <a:bodyPr wrap="square">
            <a:spAutoFit/>
          </a:bodyPr>
          <a:lstStyle/>
          <a:p>
            <a:pPr lvl="0">
              <a:buSzPct val="90000"/>
            </a:pPr>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Healthy Workers and Families Act</a:t>
            </a:r>
          </a:p>
        </p:txBody>
      </p:sp>
      <p:pic>
        <p:nvPicPr>
          <p:cNvPr id="5" name="Content Placeholder 4">
            <a:extLst>
              <a:ext uri="{FF2B5EF4-FFF2-40B4-BE49-F238E27FC236}">
                <a16:creationId xmlns:a16="http://schemas.microsoft.com/office/drawing/2014/main" id="{08DFD074-F4D3-3788-206F-4AB3BFE82978}"/>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pic>
        <p:nvPicPr>
          <p:cNvPr id="8" name="Content Placeholder 4">
            <a:extLst>
              <a:ext uri="{FF2B5EF4-FFF2-40B4-BE49-F238E27FC236}">
                <a16:creationId xmlns:a16="http://schemas.microsoft.com/office/drawing/2014/main" id="{4B344250-8D26-F123-1F26-C3644C6B0C6F}"/>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flipV="1">
            <a:off x="4380270" y="3448664"/>
            <a:ext cx="7829486" cy="3438832"/>
          </a:xfrm>
          <a:prstGeom prst="rect">
            <a:avLst/>
          </a:prstGeom>
        </p:spPr>
      </p:pic>
    </p:spTree>
    <p:extLst>
      <p:ext uri="{BB962C8B-B14F-4D97-AF65-F5344CB8AC3E}">
        <p14:creationId xmlns:p14="http://schemas.microsoft.com/office/powerpoint/2010/main" val="303440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7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nodeType="withEffect">
                                  <p:stCondLst>
                                    <p:cond delay="7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nodeType="with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nodeType="withEffect">
                                  <p:stCondLst>
                                    <p:cond delay="7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nodeType="withEffect">
                                  <p:stCondLst>
                                    <p:cond delay="75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4FAF5-36B0-48D7-804E-B2B1C8800B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E19182-5DD2-0156-E527-A8353BAAF3B0}"/>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Leave laws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1F6C47D-B85E-C806-B5C0-1AAD580D2FB4}"/>
              </a:ext>
            </a:extLst>
          </p:cNvPr>
          <p:cNvSpPr>
            <a:spLocks noGrp="1"/>
          </p:cNvSpPr>
          <p:nvPr>
            <p:ph idx="1"/>
          </p:nvPr>
        </p:nvSpPr>
        <p:spPr>
          <a:xfrm>
            <a:off x="1319980" y="2285237"/>
            <a:ext cx="10515600" cy="3891726"/>
          </a:xfrm>
        </p:spPr>
        <p:txBody>
          <a:bodyPr anchor="ctr">
            <a:normAutofit/>
          </a:bodyPr>
          <a:lstStyle/>
          <a:p>
            <a:pPr marL="0" lvl="0" indent="0">
              <a:lnSpc>
                <a:spcPct val="150000"/>
              </a:lnSpc>
              <a:buSzPct val="90000"/>
              <a:buNone/>
            </a:pPr>
            <a:r>
              <a:rPr lang="en-US" sz="1800" dirty="0">
                <a:solidFill>
                  <a:srgbClr val="212121"/>
                </a:solidFill>
                <a:latin typeface="Source Sans Pro Web"/>
                <a:cs typeface="Arial" panose="020B0604020202020204" pitchFamily="34" charset="0"/>
              </a:rPr>
              <a:t>The FMLA applies to private employers with 50 or more employees working within 75 miles of the employee’s worksite. The FMLA also applies to all public agencies and private and public elementary and secondary schools, regardless of the number of employees.</a:t>
            </a:r>
          </a:p>
          <a:p>
            <a:pPr marL="0" lvl="0" indent="0">
              <a:lnSpc>
                <a:spcPct val="150000"/>
              </a:lnSpc>
              <a:buSzPct val="90000"/>
              <a:buNone/>
            </a:pPr>
            <a:r>
              <a:rPr lang="en-US" sz="1800" dirty="0">
                <a:solidFill>
                  <a:srgbClr val="212121"/>
                </a:solidFill>
                <a:latin typeface="Source Sans Pro Web"/>
                <a:cs typeface="Arial"/>
              </a:rPr>
              <a:t>An employee covered under the FMLA must have: </a:t>
            </a:r>
          </a:p>
          <a:p>
            <a:pPr marL="457200" lvl="2">
              <a:lnSpc>
                <a:spcPct val="150000"/>
              </a:lnSpc>
              <a:spcBef>
                <a:spcPts val="1000"/>
              </a:spcBef>
              <a:buSzPct val="70000"/>
            </a:pPr>
            <a:r>
              <a:rPr lang="en-US" sz="1800" dirty="0">
                <a:solidFill>
                  <a:srgbClr val="212121"/>
                </a:solidFill>
                <a:latin typeface="Source Sans Pro Web"/>
                <a:cs typeface="Arial"/>
              </a:rPr>
              <a:t>worked for their employer for at least 12 months;</a:t>
            </a:r>
          </a:p>
          <a:p>
            <a:pPr marL="457200" lvl="2">
              <a:lnSpc>
                <a:spcPct val="150000"/>
              </a:lnSpc>
              <a:spcBef>
                <a:spcPts val="1000"/>
              </a:spcBef>
              <a:buSzPct val="70000"/>
            </a:pPr>
            <a:r>
              <a:rPr lang="en-US" sz="1800" dirty="0">
                <a:solidFill>
                  <a:srgbClr val="212121"/>
                </a:solidFill>
                <a:latin typeface="Source Sans Pro Web"/>
                <a:cs typeface="Arial"/>
              </a:rPr>
              <a:t>have worked for at least 1,250 hours over the 12 months immediately prior to the leave;</a:t>
            </a:r>
          </a:p>
          <a:p>
            <a:pPr marL="457200" lvl="2">
              <a:lnSpc>
                <a:spcPct val="150000"/>
              </a:lnSpc>
              <a:spcBef>
                <a:spcPts val="1000"/>
              </a:spcBef>
              <a:buSzPct val="70000"/>
            </a:pPr>
            <a:r>
              <a:rPr lang="en-US" sz="1800" dirty="0">
                <a:solidFill>
                  <a:srgbClr val="212121"/>
                </a:solidFill>
                <a:latin typeface="Source Sans Pro Web"/>
                <a:cs typeface="Arial"/>
              </a:rPr>
              <a:t>must work for an employer with at least 50 employees working within 75 miles of the employee’s worksite.</a:t>
            </a:r>
          </a:p>
        </p:txBody>
      </p:sp>
      <p:sp>
        <p:nvSpPr>
          <p:cNvPr id="6" name="TextBox 5">
            <a:extLst>
              <a:ext uri="{FF2B5EF4-FFF2-40B4-BE49-F238E27FC236}">
                <a16:creationId xmlns:a16="http://schemas.microsoft.com/office/drawing/2014/main" id="{55125A82-393D-C770-9636-AB69F20C7707}"/>
              </a:ext>
            </a:extLst>
          </p:cNvPr>
          <p:cNvSpPr txBox="1"/>
          <p:nvPr/>
        </p:nvSpPr>
        <p:spPr>
          <a:xfrm>
            <a:off x="1319980" y="1845799"/>
            <a:ext cx="6100916" cy="400110"/>
          </a:xfrm>
          <a:prstGeom prst="rect">
            <a:avLst/>
          </a:prstGeom>
          <a:noFill/>
        </p:spPr>
        <p:txBody>
          <a:bodyPr wrap="square">
            <a:spAutoFit/>
          </a:bodyPr>
          <a:lstStyle/>
          <a:p>
            <a:pPr lvl="0">
              <a:buSzPct val="90000"/>
            </a:pPr>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Family and Medical Leave Act (FMLA)</a:t>
            </a:r>
          </a:p>
        </p:txBody>
      </p:sp>
      <p:pic>
        <p:nvPicPr>
          <p:cNvPr id="5" name="Content Placeholder 4">
            <a:extLst>
              <a:ext uri="{FF2B5EF4-FFF2-40B4-BE49-F238E27FC236}">
                <a16:creationId xmlns:a16="http://schemas.microsoft.com/office/drawing/2014/main" id="{B7F06461-5335-03C9-FCD5-9F95C52567AB}"/>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pic>
        <p:nvPicPr>
          <p:cNvPr id="8" name="Content Placeholder 4">
            <a:extLst>
              <a:ext uri="{FF2B5EF4-FFF2-40B4-BE49-F238E27FC236}">
                <a16:creationId xmlns:a16="http://schemas.microsoft.com/office/drawing/2014/main" id="{534F6DD0-C280-A1E6-0621-1F6456736F31}"/>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flipV="1">
            <a:off x="4380270" y="3448664"/>
            <a:ext cx="7829486" cy="3438832"/>
          </a:xfrm>
          <a:prstGeom prst="rect">
            <a:avLst/>
          </a:prstGeom>
        </p:spPr>
      </p:pic>
    </p:spTree>
    <p:extLst>
      <p:ext uri="{BB962C8B-B14F-4D97-AF65-F5344CB8AC3E}">
        <p14:creationId xmlns:p14="http://schemas.microsoft.com/office/powerpoint/2010/main" val="3926159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7E2D5-5F70-C5A6-D8FD-ED7C3019A3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D636E1-E337-D929-D6B2-960DFA251C35}"/>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Leave laws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2C460E0-77D9-3CFE-9F85-E3CD040CB233}"/>
              </a:ext>
            </a:extLst>
          </p:cNvPr>
          <p:cNvSpPr>
            <a:spLocks noGrp="1"/>
          </p:cNvSpPr>
          <p:nvPr>
            <p:ph idx="1"/>
          </p:nvPr>
        </p:nvSpPr>
        <p:spPr>
          <a:xfrm>
            <a:off x="1319980" y="2285237"/>
            <a:ext cx="9725972" cy="3891726"/>
          </a:xfrm>
        </p:spPr>
        <p:txBody>
          <a:bodyPr anchor="ctr">
            <a:normAutofit fontScale="92500" lnSpcReduction="20000"/>
          </a:bodyPr>
          <a:lstStyle/>
          <a:p>
            <a:pPr marL="0" lvl="0" indent="0">
              <a:lnSpc>
                <a:spcPct val="150000"/>
              </a:lnSpc>
              <a:buSzPct val="90000"/>
              <a:buNone/>
            </a:pPr>
            <a:r>
              <a:rPr lang="en-US" sz="1800" dirty="0">
                <a:solidFill>
                  <a:prstClr val="black"/>
                </a:solidFill>
                <a:latin typeface="Arial" panose="020B0604020202020204" pitchFamily="34" charset="0"/>
                <a:cs typeface="Arial" panose="020B0604020202020204" pitchFamily="34" charset="0"/>
              </a:rPr>
              <a:t>Under the FMLA, covered </a:t>
            </a:r>
            <a:r>
              <a:rPr lang="en-US" sz="1800" dirty="0">
                <a:solidFill>
                  <a:srgbClr val="212121"/>
                </a:solidFill>
                <a:latin typeface="Source Sans Pro Web"/>
                <a:cs typeface="Arial" panose="020B0604020202020204" pitchFamily="34" charset="0"/>
              </a:rPr>
              <a:t>employees are allowed up to 1</a:t>
            </a:r>
            <a:r>
              <a:rPr lang="en-US" sz="1800" b="1" dirty="0">
                <a:solidFill>
                  <a:srgbClr val="212121"/>
                </a:solidFill>
                <a:latin typeface="Source Sans Pro Web"/>
                <a:cs typeface="Arial" panose="020B0604020202020204" pitchFamily="34" charset="0"/>
              </a:rPr>
              <a:t>2 weeks of </a:t>
            </a:r>
            <a:r>
              <a:rPr lang="en-US" sz="1800" b="1" u="sng" dirty="0">
                <a:solidFill>
                  <a:srgbClr val="212121"/>
                </a:solidFill>
                <a:latin typeface="Source Sans Pro Web"/>
                <a:cs typeface="Arial" panose="020B0604020202020204" pitchFamily="34" charset="0"/>
              </a:rPr>
              <a:t>unpaid</a:t>
            </a:r>
            <a:r>
              <a:rPr lang="en-US" sz="1800" b="1" dirty="0">
                <a:solidFill>
                  <a:srgbClr val="212121"/>
                </a:solidFill>
                <a:latin typeface="Source Sans Pro Web"/>
                <a:cs typeface="Arial" panose="020B0604020202020204" pitchFamily="34" charset="0"/>
              </a:rPr>
              <a:t> leave per year for specific reasons, including a serious health condition or to care for an immediate family member who has a serious health condition. </a:t>
            </a:r>
            <a:r>
              <a:rPr lang="en-US" sz="1800" dirty="0">
                <a:solidFill>
                  <a:srgbClr val="212121"/>
                </a:solidFill>
                <a:latin typeface="Source Sans Pro Web"/>
                <a:cs typeface="Arial" panose="020B0604020202020204" pitchFamily="34" charset="0"/>
              </a:rPr>
              <a:t>FMLA leave is unpaid, but employers may require employees to concurrently take paid leave, such as accrued vacation or sick leave, or employees may elect to do so.</a:t>
            </a:r>
            <a:endParaRPr lang="en-US" sz="1800" b="1" dirty="0">
              <a:solidFill>
                <a:srgbClr val="212121"/>
              </a:solidFill>
              <a:latin typeface="Source Sans Pro Web"/>
              <a:cs typeface="Arial" panose="020B0604020202020204" pitchFamily="34" charset="0"/>
            </a:endParaRPr>
          </a:p>
          <a:p>
            <a:pPr marL="0" lvl="0" indent="0">
              <a:lnSpc>
                <a:spcPct val="150000"/>
              </a:lnSpc>
              <a:buSzPct val="90000"/>
              <a:buNone/>
            </a:pPr>
            <a:r>
              <a:rPr lang="en-US" sz="1800" dirty="0">
                <a:solidFill>
                  <a:srgbClr val="212121"/>
                </a:solidFill>
                <a:latin typeface="Source Sans Pro Web"/>
                <a:cs typeface="Arial" panose="020B0604020202020204" pitchFamily="34" charset="0"/>
              </a:rPr>
              <a:t>Under the FMLA, a serious health condition is broader than the definition of a disability.</a:t>
            </a:r>
          </a:p>
          <a:p>
            <a:pPr marL="228600" lvl="1">
              <a:lnSpc>
                <a:spcPct val="150000"/>
              </a:lnSpc>
              <a:spcBef>
                <a:spcPts val="1000"/>
              </a:spcBef>
              <a:buSzPct val="70000"/>
            </a:pPr>
            <a:r>
              <a:rPr lang="en-US" sz="1800" dirty="0">
                <a:solidFill>
                  <a:srgbClr val="212121"/>
                </a:solidFill>
                <a:latin typeface="Source Sans Pro Web"/>
                <a:cs typeface="Arial" panose="020B0604020202020204" pitchFamily="34" charset="0"/>
              </a:rPr>
              <a:t>Encompasses pregnancy and many illnesses, injuries, impairments, or physical or mental conditions that require multiple treatments and intermittent absences. </a:t>
            </a:r>
          </a:p>
          <a:p>
            <a:pPr marL="228600" lvl="1">
              <a:lnSpc>
                <a:spcPct val="150000"/>
              </a:lnSpc>
              <a:spcBef>
                <a:spcPts val="1000"/>
              </a:spcBef>
              <a:buSzPct val="70000"/>
            </a:pPr>
            <a:r>
              <a:rPr lang="en-US" sz="1800" dirty="0">
                <a:solidFill>
                  <a:srgbClr val="212121"/>
                </a:solidFill>
                <a:latin typeface="Source Sans Pro Web"/>
                <a:cs typeface="Arial" panose="020B0604020202020204" pitchFamily="34" charset="0"/>
              </a:rPr>
              <a:t>Generally, things like cosmetic surgery, colds, headaches, and routine medical and dental care are not included.</a:t>
            </a:r>
            <a:endParaRPr lang="en-US" sz="1800" dirty="0">
              <a:solidFill>
                <a:srgbClr val="212121"/>
              </a:solidFill>
              <a:latin typeface="Source Sans Pro Web"/>
              <a:cs typeface="Arial"/>
            </a:endParaRPr>
          </a:p>
        </p:txBody>
      </p:sp>
      <p:sp>
        <p:nvSpPr>
          <p:cNvPr id="6" name="TextBox 5">
            <a:extLst>
              <a:ext uri="{FF2B5EF4-FFF2-40B4-BE49-F238E27FC236}">
                <a16:creationId xmlns:a16="http://schemas.microsoft.com/office/drawing/2014/main" id="{CD4F5202-207F-03B8-796F-55309843EAF5}"/>
              </a:ext>
            </a:extLst>
          </p:cNvPr>
          <p:cNvSpPr txBox="1"/>
          <p:nvPr/>
        </p:nvSpPr>
        <p:spPr>
          <a:xfrm>
            <a:off x="1319980" y="1845799"/>
            <a:ext cx="6100916" cy="400110"/>
          </a:xfrm>
          <a:prstGeom prst="rect">
            <a:avLst/>
          </a:prstGeom>
          <a:noFill/>
        </p:spPr>
        <p:txBody>
          <a:bodyPr wrap="square">
            <a:spAutoFit/>
          </a:bodyPr>
          <a:lstStyle/>
          <a:p>
            <a:pPr lvl="0">
              <a:buSzPct val="90000"/>
            </a:pPr>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Family and Medical Leave Act (FMLA)</a:t>
            </a:r>
          </a:p>
        </p:txBody>
      </p:sp>
      <p:pic>
        <p:nvPicPr>
          <p:cNvPr id="11" name="Content Placeholder 4">
            <a:extLst>
              <a:ext uri="{FF2B5EF4-FFF2-40B4-BE49-F238E27FC236}">
                <a16:creationId xmlns:a16="http://schemas.microsoft.com/office/drawing/2014/main" id="{4AE398D1-D17B-CA61-9DF5-68948317AB0F}"/>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flipV="1">
            <a:off x="4380270" y="3448664"/>
            <a:ext cx="7829486" cy="3438832"/>
          </a:xfrm>
          <a:prstGeom prst="rect">
            <a:avLst/>
          </a:prstGeom>
        </p:spPr>
      </p:pic>
      <p:pic>
        <p:nvPicPr>
          <p:cNvPr id="13" name="Content Placeholder 4">
            <a:extLst>
              <a:ext uri="{FF2B5EF4-FFF2-40B4-BE49-F238E27FC236}">
                <a16:creationId xmlns:a16="http://schemas.microsoft.com/office/drawing/2014/main" id="{0209AC54-D105-AF48-80C2-562854D37D02}"/>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spTree>
    <p:extLst>
      <p:ext uri="{BB962C8B-B14F-4D97-AF65-F5344CB8AC3E}">
        <p14:creationId xmlns:p14="http://schemas.microsoft.com/office/powerpoint/2010/main" val="8541565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7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nodeType="withEffect">
                                  <p:stCondLst>
                                    <p:cond delay="7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nodeType="with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60B0F-DA71-5164-7FB3-78A5E6E3A729}"/>
            </a:ext>
          </a:extLst>
        </p:cNvPr>
        <p:cNvGrpSpPr/>
        <p:nvPr/>
      </p:nvGrpSpPr>
      <p:grpSpPr>
        <a:xfrm>
          <a:off x="0" y="0"/>
          <a:ext cx="0" cy="0"/>
          <a:chOff x="0" y="0"/>
          <a:chExt cx="0" cy="0"/>
        </a:xfrm>
      </p:grpSpPr>
      <p:pic>
        <p:nvPicPr>
          <p:cNvPr id="11" name="Content Placeholder 4">
            <a:extLst>
              <a:ext uri="{FF2B5EF4-FFF2-40B4-BE49-F238E27FC236}">
                <a16:creationId xmlns:a16="http://schemas.microsoft.com/office/drawing/2014/main" id="{8FA3985B-90C6-5FE0-A846-40A1623AD23D}"/>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a:off x="4371658" y="-18976"/>
            <a:ext cx="7829486" cy="3438832"/>
          </a:xfrm>
          <a:prstGeom prst="rect">
            <a:avLst/>
          </a:prstGeom>
        </p:spPr>
      </p:pic>
      <p:pic>
        <p:nvPicPr>
          <p:cNvPr id="14" name="Content Placeholder 4">
            <a:extLst>
              <a:ext uri="{FF2B5EF4-FFF2-40B4-BE49-F238E27FC236}">
                <a16:creationId xmlns:a16="http://schemas.microsoft.com/office/drawing/2014/main" id="{D5BBDD99-B15F-601B-CD6F-6A8AFA3BABB0}"/>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9144" y="3704188"/>
            <a:ext cx="7223760" cy="3172788"/>
          </a:xfrm>
          <a:prstGeom prst="rect">
            <a:avLst/>
          </a:prstGeom>
        </p:spPr>
      </p:pic>
      <p:sp>
        <p:nvSpPr>
          <p:cNvPr id="2" name="Title 1">
            <a:extLst>
              <a:ext uri="{FF2B5EF4-FFF2-40B4-BE49-F238E27FC236}">
                <a16:creationId xmlns:a16="http://schemas.microsoft.com/office/drawing/2014/main" id="{8E3CD443-6911-6FE9-C89A-0A772AEE4BA5}"/>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Leave laws in Colorado</a:t>
            </a:r>
            <a:endParaRPr lang="en-US" dirty="0">
              <a:effectLst>
                <a:outerShdw blurRad="38100" dist="38100" dir="2700000" algn="tl">
                  <a:srgbClr val="000000">
                    <a:alpha val="43137"/>
                  </a:srgbClr>
                </a:outerShdw>
              </a:effectLst>
            </a:endParaRPr>
          </a:p>
        </p:txBody>
      </p:sp>
      <p:grpSp>
        <p:nvGrpSpPr>
          <p:cNvPr id="15" name="Group 14">
            <a:extLst>
              <a:ext uri="{FF2B5EF4-FFF2-40B4-BE49-F238E27FC236}">
                <a16:creationId xmlns:a16="http://schemas.microsoft.com/office/drawing/2014/main" id="{DCE67CD8-129E-E20B-044A-02ED7CA09DF4}"/>
              </a:ext>
            </a:extLst>
          </p:cNvPr>
          <p:cNvGrpSpPr/>
          <p:nvPr/>
        </p:nvGrpSpPr>
        <p:grpSpPr>
          <a:xfrm>
            <a:off x="964175" y="1858487"/>
            <a:ext cx="10263650" cy="4850129"/>
            <a:chOff x="1087299" y="1858487"/>
            <a:chExt cx="10263650" cy="4850129"/>
          </a:xfrm>
        </p:grpSpPr>
        <p:sp>
          <p:nvSpPr>
            <p:cNvPr id="8" name="TextBox 7">
              <a:extLst>
                <a:ext uri="{FF2B5EF4-FFF2-40B4-BE49-F238E27FC236}">
                  <a16:creationId xmlns:a16="http://schemas.microsoft.com/office/drawing/2014/main" id="{4393E1E0-3E94-564C-094C-E966BF9EC776}"/>
                </a:ext>
              </a:extLst>
            </p:cNvPr>
            <p:cNvSpPr txBox="1"/>
            <p:nvPr/>
          </p:nvSpPr>
          <p:spPr>
            <a:xfrm>
              <a:off x="2162704" y="1860947"/>
              <a:ext cx="1106129" cy="461665"/>
            </a:xfrm>
            <a:prstGeom prst="rect">
              <a:avLst/>
            </a:prstGeom>
            <a:noFill/>
          </p:spPr>
          <p:txBody>
            <a:bodyPr wrap="square" rtlCol="0">
              <a:spAutoFit/>
            </a:bodyPr>
            <a:lstStyle/>
            <a:p>
              <a:pPr algn="ctr"/>
              <a:r>
                <a:rPr kumimoji="0" lang="en-US" sz="2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FAMLI</a:t>
              </a:r>
              <a:endParaRPr lang="en-US" dirty="0">
                <a:solidFill>
                  <a:srgbClr val="7030A0"/>
                </a:solidFill>
                <a:effectLst>
                  <a:outerShdw blurRad="38100" dist="38100" dir="2700000" algn="tl">
                    <a:srgbClr val="000000">
                      <a:alpha val="43137"/>
                    </a:srgbClr>
                  </a:outerShdw>
                </a:effectLst>
              </a:endParaRPr>
            </a:p>
          </p:txBody>
        </p:sp>
        <p:sp>
          <p:nvSpPr>
            <p:cNvPr id="12" name="TextBox 11">
              <a:extLst>
                <a:ext uri="{FF2B5EF4-FFF2-40B4-BE49-F238E27FC236}">
                  <a16:creationId xmlns:a16="http://schemas.microsoft.com/office/drawing/2014/main" id="{ECA5BB79-22D6-B97C-325D-F6BEC6F8849B}"/>
                </a:ext>
              </a:extLst>
            </p:cNvPr>
            <p:cNvSpPr txBox="1"/>
            <p:nvPr/>
          </p:nvSpPr>
          <p:spPr>
            <a:xfrm>
              <a:off x="5386453" y="1858487"/>
              <a:ext cx="752170" cy="461665"/>
            </a:xfrm>
            <a:prstGeom prst="rect">
              <a:avLst/>
            </a:prstGeom>
            <a:noFill/>
          </p:spPr>
          <p:txBody>
            <a:bodyPr wrap="square">
              <a:spAutoFit/>
            </a:bodyPr>
            <a:lstStyle/>
            <a:p>
              <a:pPr algn="ctr"/>
              <a:r>
                <a:rPr kumimoji="0" lang="en-US" sz="2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vs. </a:t>
              </a:r>
              <a:endParaRPr lang="en-US" dirty="0">
                <a:solidFill>
                  <a:srgbClr val="7030A0"/>
                </a:solidFill>
                <a:effectLst>
                  <a:outerShdw blurRad="38100" dist="38100" dir="2700000" algn="tl">
                    <a:srgbClr val="000000">
                      <a:alpha val="43137"/>
                    </a:srgbClr>
                  </a:outerShdw>
                </a:effectLst>
              </a:endParaRPr>
            </a:p>
          </p:txBody>
        </p:sp>
        <p:sp>
          <p:nvSpPr>
            <p:cNvPr id="16" name="TextBox 15">
              <a:extLst>
                <a:ext uri="{FF2B5EF4-FFF2-40B4-BE49-F238E27FC236}">
                  <a16:creationId xmlns:a16="http://schemas.microsoft.com/office/drawing/2014/main" id="{BAA7AE01-85DF-4A70-0C9D-9CC3B7AA9FCA}"/>
                </a:ext>
              </a:extLst>
            </p:cNvPr>
            <p:cNvSpPr txBox="1"/>
            <p:nvPr/>
          </p:nvSpPr>
          <p:spPr>
            <a:xfrm>
              <a:off x="8256243" y="1894934"/>
              <a:ext cx="1106129" cy="461665"/>
            </a:xfrm>
            <a:prstGeom prst="rect">
              <a:avLst/>
            </a:prstGeom>
            <a:noFill/>
          </p:spPr>
          <p:txBody>
            <a:bodyPr wrap="square">
              <a:spAutoFit/>
            </a:bodyPr>
            <a:lstStyle/>
            <a:p>
              <a:pPr algn="ctr"/>
              <a:r>
                <a:rPr kumimoji="0" lang="en-US" sz="2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FMLA</a:t>
              </a:r>
              <a:endParaRPr lang="en-US" dirty="0">
                <a:solidFill>
                  <a:srgbClr val="7030A0"/>
                </a:solidFill>
                <a:effectLst>
                  <a:outerShdw blurRad="38100" dist="38100" dir="2700000" algn="tl">
                    <a:srgbClr val="000000">
                      <a:alpha val="43137"/>
                    </a:srgbClr>
                  </a:outerShdw>
                </a:effectLst>
              </a:endParaRPr>
            </a:p>
          </p:txBody>
        </p:sp>
        <p:sp>
          <p:nvSpPr>
            <p:cNvPr id="17" name="Content Placeholder 5">
              <a:extLst>
                <a:ext uri="{FF2B5EF4-FFF2-40B4-BE49-F238E27FC236}">
                  <a16:creationId xmlns:a16="http://schemas.microsoft.com/office/drawing/2014/main" id="{0664F7CE-29FD-52AD-F9EF-B2D697032AC7}"/>
                </a:ext>
              </a:extLst>
            </p:cNvPr>
            <p:cNvSpPr txBox="1">
              <a:spLocks/>
            </p:cNvSpPr>
            <p:nvPr/>
          </p:nvSpPr>
          <p:spPr>
            <a:xfrm>
              <a:off x="1087299" y="2458226"/>
              <a:ext cx="4596581" cy="4208207"/>
            </a:xfrm>
            <a:prstGeom prst="rect">
              <a:avLst/>
            </a:prstGeom>
          </p:spPr>
          <p:txBody>
            <a:bodyPr vert="horz" lIns="0" tIns="0" rIns="0" bIns="0" rtlCol="0" anchor="t">
              <a:noAutofit/>
            </a:bodyPr>
            <a:lstStyle>
              <a:lvl1pPr marL="0" indent="0" algn="l" defTabSz="914400" rtl="0" eaLnBrk="1" latinLnBrk="0" hangingPunct="1">
                <a:lnSpc>
                  <a:spcPct val="150000"/>
                </a:lnSpc>
                <a:spcBef>
                  <a:spcPts val="1000"/>
                </a:spcBef>
                <a:buSzPct val="90000"/>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1pPr>
              <a:lvl2pPr marL="228600" indent="-228600" algn="l" defTabSz="914400" rtl="0" eaLnBrk="1" latinLnBrk="0" hangingPunct="1">
                <a:lnSpc>
                  <a:spcPct val="150000"/>
                </a:lnSpc>
                <a:spcBef>
                  <a:spcPts val="1000"/>
                </a:spcBef>
                <a:buSzPct val="70000"/>
                <a:buFont typeface="Arial" panose="020B0604020202020204" pitchFamily="34" charset="0"/>
                <a:buChar char="•"/>
                <a:tabLst/>
                <a:defRPr sz="1800" b="0" i="0" kern="1200">
                  <a:solidFill>
                    <a:schemeClr val="tx1"/>
                  </a:solidFill>
                  <a:latin typeface="Arial" panose="020B0604020202020204" pitchFamily="34" charset="0"/>
                  <a:ea typeface="+mn-ea"/>
                  <a:cs typeface="Arial" panose="020B0604020202020204" pitchFamily="34" charset="0"/>
                </a:defRPr>
              </a:lvl2pPr>
              <a:lvl3pPr marL="457200" indent="-228600" algn="l" defTabSz="914400" rtl="0" eaLnBrk="1" latinLnBrk="0" hangingPunct="1">
                <a:lnSpc>
                  <a:spcPct val="150000"/>
                </a:lnSpc>
                <a:spcBef>
                  <a:spcPts val="1000"/>
                </a:spcBef>
                <a:buSzPct val="7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804863" indent="-228600" algn="l" defTabSz="914400" rtl="0" eaLnBrk="1" latinLnBrk="0" hangingPunct="1">
                <a:lnSpc>
                  <a:spcPct val="150000"/>
                </a:lnSpc>
                <a:spcBef>
                  <a:spcPts val="1000"/>
                </a:spcBef>
                <a:buSzPct val="7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457200" indent="-109538" algn="l" defTabSz="914400" rtl="0" eaLnBrk="1" latinLnBrk="0" hangingPunct="1">
                <a:lnSpc>
                  <a:spcPct val="150000"/>
                </a:lnSpc>
                <a:spcBef>
                  <a:spcPts val="1000"/>
                </a:spcBef>
                <a:buSzPct val="9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1600" b="1" dirty="0">
                  <a:solidFill>
                    <a:srgbClr val="212121"/>
                  </a:solidFill>
                </a:rPr>
                <a:t>Paid, </a:t>
              </a:r>
              <a:r>
                <a:rPr lang="en-US" sz="1600" dirty="0">
                  <a:solidFill>
                    <a:srgbClr val="212121"/>
                  </a:solidFill>
                </a:rPr>
                <a:t>job-protected leave</a:t>
              </a:r>
            </a:p>
            <a:p>
              <a:pPr lvl="1"/>
              <a:r>
                <a:rPr lang="en-US" sz="1600" dirty="0">
                  <a:solidFill>
                    <a:srgbClr val="212121"/>
                  </a:solidFill>
                </a:rPr>
                <a:t>Most Colorado employees working for a </a:t>
              </a:r>
              <a:r>
                <a:rPr lang="en-US" sz="1600" b="1" dirty="0">
                  <a:solidFill>
                    <a:srgbClr val="212121"/>
                  </a:solidFill>
                </a:rPr>
                <a:t>business of any size are eligible </a:t>
              </a:r>
              <a:r>
                <a:rPr lang="en-US" sz="1600" dirty="0">
                  <a:solidFill>
                    <a:srgbClr val="212121"/>
                  </a:solidFill>
                </a:rPr>
                <a:t>for FAMLI</a:t>
              </a:r>
            </a:p>
            <a:p>
              <a:pPr lvl="1"/>
              <a:r>
                <a:rPr lang="en-US" sz="1600" dirty="0">
                  <a:solidFill>
                    <a:srgbClr val="212121"/>
                  </a:solidFill>
                </a:rPr>
                <a:t>Most workers are </a:t>
              </a:r>
              <a:r>
                <a:rPr lang="en-US" sz="1600" b="1" dirty="0">
                  <a:solidFill>
                    <a:srgbClr val="212121"/>
                  </a:solidFill>
                </a:rPr>
                <a:t>eligible for FAMLI leave from day one </a:t>
              </a:r>
              <a:r>
                <a:rPr lang="en-US" sz="1600" dirty="0">
                  <a:solidFill>
                    <a:srgbClr val="212121"/>
                  </a:solidFill>
                </a:rPr>
                <a:t>of employment</a:t>
              </a:r>
            </a:p>
            <a:p>
              <a:pPr lvl="1"/>
              <a:r>
                <a:rPr lang="en-US" sz="1600" dirty="0">
                  <a:solidFill>
                    <a:srgbClr val="212121"/>
                  </a:solidFill>
                </a:rPr>
                <a:t>FAMLI offers </a:t>
              </a:r>
              <a:r>
                <a:rPr lang="en-US" sz="1600" b="1" dirty="0">
                  <a:solidFill>
                    <a:srgbClr val="212121"/>
                  </a:solidFill>
                </a:rPr>
                <a:t>job protection when employed 180 days </a:t>
              </a:r>
              <a:r>
                <a:rPr lang="en-US" sz="1600" dirty="0">
                  <a:solidFill>
                    <a:srgbClr val="212121"/>
                  </a:solidFill>
                </a:rPr>
                <a:t>before the start of their paid leave</a:t>
              </a:r>
            </a:p>
            <a:p>
              <a:pPr lvl="1"/>
              <a:r>
                <a:rPr lang="en-US" sz="1600" b="1" dirty="0">
                  <a:solidFill>
                    <a:srgbClr val="212121"/>
                  </a:solidFill>
                </a:rPr>
                <a:t>Self-employed workers are eligible to voluntarily opt into </a:t>
              </a:r>
              <a:r>
                <a:rPr lang="en-US" sz="1600" dirty="0">
                  <a:solidFill>
                    <a:srgbClr val="212121"/>
                  </a:solidFill>
                </a:rPr>
                <a:t>the FAMLI program </a:t>
              </a:r>
            </a:p>
          </p:txBody>
        </p:sp>
        <p:sp>
          <p:nvSpPr>
            <p:cNvPr id="19" name="Content Placeholder 5">
              <a:extLst>
                <a:ext uri="{FF2B5EF4-FFF2-40B4-BE49-F238E27FC236}">
                  <a16:creationId xmlns:a16="http://schemas.microsoft.com/office/drawing/2014/main" id="{5FED6680-EA12-6A41-F52D-0F0C7B7E25CC}"/>
                </a:ext>
              </a:extLst>
            </p:cNvPr>
            <p:cNvSpPr txBox="1">
              <a:spLocks/>
            </p:cNvSpPr>
            <p:nvPr/>
          </p:nvSpPr>
          <p:spPr>
            <a:xfrm>
              <a:off x="6754368" y="2500409"/>
              <a:ext cx="4596581" cy="4208207"/>
            </a:xfrm>
            <a:prstGeom prst="rect">
              <a:avLst/>
            </a:prstGeom>
          </p:spPr>
          <p:txBody>
            <a:bodyPr vert="horz" lIns="0" tIns="0" rIns="0" bIns="0" rtlCol="0" anchor="t">
              <a:noAutofit/>
            </a:bodyPr>
            <a:lstStyle>
              <a:lvl1pPr marL="0" indent="0" algn="l" defTabSz="914400" rtl="0" eaLnBrk="1" latinLnBrk="0" hangingPunct="1">
                <a:lnSpc>
                  <a:spcPct val="150000"/>
                </a:lnSpc>
                <a:spcBef>
                  <a:spcPts val="1000"/>
                </a:spcBef>
                <a:buSzPct val="90000"/>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1pPr>
              <a:lvl2pPr marL="228600" indent="-228600" algn="l" defTabSz="914400" rtl="0" eaLnBrk="1" latinLnBrk="0" hangingPunct="1">
                <a:lnSpc>
                  <a:spcPct val="150000"/>
                </a:lnSpc>
                <a:spcBef>
                  <a:spcPts val="1000"/>
                </a:spcBef>
                <a:buSzPct val="70000"/>
                <a:buFont typeface="Arial" panose="020B0604020202020204" pitchFamily="34" charset="0"/>
                <a:buChar char="•"/>
                <a:tabLst/>
                <a:defRPr sz="1800" b="0" i="0" kern="1200">
                  <a:solidFill>
                    <a:schemeClr val="tx1"/>
                  </a:solidFill>
                  <a:latin typeface="Arial" panose="020B0604020202020204" pitchFamily="34" charset="0"/>
                  <a:ea typeface="+mn-ea"/>
                  <a:cs typeface="Arial" panose="020B0604020202020204" pitchFamily="34" charset="0"/>
                </a:defRPr>
              </a:lvl2pPr>
              <a:lvl3pPr marL="457200" indent="-228600" algn="l" defTabSz="914400" rtl="0" eaLnBrk="1" latinLnBrk="0" hangingPunct="1">
                <a:lnSpc>
                  <a:spcPct val="150000"/>
                </a:lnSpc>
                <a:spcBef>
                  <a:spcPts val="1000"/>
                </a:spcBef>
                <a:buSzPct val="7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804863" indent="-228600" algn="l" defTabSz="914400" rtl="0" eaLnBrk="1" latinLnBrk="0" hangingPunct="1">
                <a:lnSpc>
                  <a:spcPct val="150000"/>
                </a:lnSpc>
                <a:spcBef>
                  <a:spcPts val="1000"/>
                </a:spcBef>
                <a:buSzPct val="7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457200" indent="-109538" algn="l" defTabSz="914400" rtl="0" eaLnBrk="1" latinLnBrk="0" hangingPunct="1">
                <a:lnSpc>
                  <a:spcPct val="150000"/>
                </a:lnSpc>
                <a:spcBef>
                  <a:spcPts val="1000"/>
                </a:spcBef>
                <a:buSzPct val="9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1600" b="1" dirty="0">
                  <a:solidFill>
                    <a:srgbClr val="212121"/>
                  </a:solidFill>
                </a:rPr>
                <a:t>Unpaid, job-protected leave</a:t>
              </a:r>
            </a:p>
            <a:p>
              <a:pPr lvl="1"/>
              <a:r>
                <a:rPr lang="en-US" sz="1600" b="1" dirty="0">
                  <a:solidFill>
                    <a:srgbClr val="212121"/>
                  </a:solidFill>
                </a:rPr>
                <a:t>Employees who work for businesses with less than 50 employees do not qualify for FMLA </a:t>
              </a:r>
            </a:p>
            <a:p>
              <a:pPr lvl="1"/>
              <a:r>
                <a:rPr lang="en-US" sz="1600" b="1" dirty="0">
                  <a:solidFill>
                    <a:srgbClr val="212121"/>
                  </a:solidFill>
                </a:rPr>
                <a:t>Employees who have worked for their current employer for less than 1 year do not qualify for FMLA</a:t>
              </a:r>
            </a:p>
            <a:p>
              <a:pPr lvl="1"/>
              <a:r>
                <a:rPr lang="en-US" sz="1600" b="1" dirty="0">
                  <a:solidFill>
                    <a:srgbClr val="212121"/>
                  </a:solidFill>
                </a:rPr>
                <a:t>FMLA offers job protection after working 1,250 hours within 12 months</a:t>
              </a:r>
            </a:p>
          </p:txBody>
        </p:sp>
        <p:cxnSp>
          <p:nvCxnSpPr>
            <p:cNvPr id="21" name="Straight Connector 20">
              <a:extLst>
                <a:ext uri="{FF2B5EF4-FFF2-40B4-BE49-F238E27FC236}">
                  <a16:creationId xmlns:a16="http://schemas.microsoft.com/office/drawing/2014/main" id="{FE008988-CDEE-8920-FB8E-6E311D1E845D}"/>
                </a:ext>
              </a:extLst>
            </p:cNvPr>
            <p:cNvCxnSpPr>
              <a:cxnSpLocks/>
            </p:cNvCxnSpPr>
            <p:nvPr/>
          </p:nvCxnSpPr>
          <p:spPr>
            <a:xfrm>
              <a:off x="5762538" y="2569899"/>
              <a:ext cx="8604" cy="3807937"/>
            </a:xfrm>
            <a:prstGeom prst="line">
              <a:avLst/>
            </a:prstGeom>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502895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2410D-5038-986F-FDB3-55F3AE356A39}"/>
            </a:ext>
          </a:extLst>
        </p:cNvPr>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CAC85E0A-DE2A-097D-50D1-0B8A132F13AA}"/>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flipV="1">
            <a:off x="4380270" y="3448664"/>
            <a:ext cx="7829486" cy="3438832"/>
          </a:xfrm>
          <a:prstGeom prst="rect">
            <a:avLst/>
          </a:prstGeom>
        </p:spPr>
      </p:pic>
      <p:pic>
        <p:nvPicPr>
          <p:cNvPr id="9" name="Content Placeholder 4">
            <a:extLst>
              <a:ext uri="{FF2B5EF4-FFF2-40B4-BE49-F238E27FC236}">
                <a16:creationId xmlns:a16="http://schemas.microsoft.com/office/drawing/2014/main" id="{6C329963-FEC2-D571-A6CE-AC93DB69D1A2}"/>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sp>
        <p:nvSpPr>
          <p:cNvPr id="2" name="Title 1">
            <a:extLst>
              <a:ext uri="{FF2B5EF4-FFF2-40B4-BE49-F238E27FC236}">
                <a16:creationId xmlns:a16="http://schemas.microsoft.com/office/drawing/2014/main" id="{EC0B0547-3F79-3119-9DFB-D2CFF986A610}"/>
              </a:ext>
            </a:extLst>
          </p:cNvPr>
          <p:cNvSpPr>
            <a:spLocks noGrp="1"/>
          </p:cNvSpPr>
          <p:nvPr>
            <p:ph type="title"/>
          </p:nvPr>
        </p:nvSpPr>
        <p:spPr>
          <a:xfrm>
            <a:off x="1077861" y="643044"/>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Leave laws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6DBD49A-10F8-5354-5E56-9E61B53FC12A}"/>
              </a:ext>
            </a:extLst>
          </p:cNvPr>
          <p:cNvSpPr>
            <a:spLocks noGrp="1"/>
          </p:cNvSpPr>
          <p:nvPr>
            <p:ph idx="1"/>
          </p:nvPr>
        </p:nvSpPr>
        <p:spPr>
          <a:xfrm>
            <a:off x="1077860" y="2245909"/>
            <a:ext cx="10196691" cy="4223719"/>
          </a:xfrm>
        </p:spPr>
        <p:txBody>
          <a:bodyPr anchor="ctr">
            <a:normAutofit fontScale="85000" lnSpcReduction="10000"/>
          </a:bodyPr>
          <a:lstStyle/>
          <a:p>
            <a:pPr marL="0" lvl="0" indent="0" algn="just">
              <a:lnSpc>
                <a:spcPct val="150000"/>
              </a:lnSpc>
              <a:buSzPct val="90000"/>
              <a:buNone/>
            </a:pPr>
            <a:r>
              <a:rPr lang="en-US" sz="2100" dirty="0">
                <a:solidFill>
                  <a:prstClr val="black"/>
                </a:solidFill>
                <a:latin typeface="Arial" panose="020B0604020202020204" pitchFamily="34" charset="0"/>
                <a:cs typeface="Arial" panose="020B0604020202020204" pitchFamily="34" charset="0"/>
              </a:rPr>
              <a:t>Colorado has two laws that provide employees with paid leave for a range of health and safety needs</a:t>
            </a:r>
            <a:r>
              <a:rPr lang="en-US" sz="1900" dirty="0">
                <a:solidFill>
                  <a:prstClr val="black"/>
                </a:solidFill>
                <a:latin typeface="Arial" panose="020B0604020202020204" pitchFamily="34" charset="0"/>
                <a:cs typeface="Arial" panose="020B0604020202020204" pitchFamily="34" charset="0"/>
              </a:rPr>
              <a:t>.</a:t>
            </a:r>
          </a:p>
          <a:p>
            <a:pPr marL="285750" lvl="0" indent="-285750" algn="just">
              <a:lnSpc>
                <a:spcPct val="150000"/>
              </a:lnSpc>
              <a:buSzPct val="90000"/>
            </a:pPr>
            <a:r>
              <a:rPr lang="en-US" sz="1900" dirty="0">
                <a:solidFill>
                  <a:prstClr val="black"/>
                </a:solidFill>
                <a:latin typeface="Arial" panose="020B0604020202020204" pitchFamily="34" charset="0"/>
                <a:cs typeface="Arial" panose="020B0604020202020204" pitchFamily="34" charset="0"/>
              </a:rPr>
              <a:t>HFWA (</a:t>
            </a:r>
            <a:r>
              <a:rPr lang="en-US" sz="1900" b="1" dirty="0">
                <a:solidFill>
                  <a:prstClr val="black"/>
                </a:solidFill>
                <a:latin typeface="Arial" panose="020B0604020202020204" pitchFamily="34" charset="0"/>
                <a:cs typeface="Arial" panose="020B0604020202020204" pitchFamily="34" charset="0"/>
              </a:rPr>
              <a:t>1 hour of paid leave per 30 hours worked (up to 48 hours per year)) </a:t>
            </a:r>
            <a:r>
              <a:rPr lang="en-US" sz="1900" dirty="0">
                <a:solidFill>
                  <a:prstClr val="black"/>
                </a:solidFill>
                <a:latin typeface="Arial" panose="020B0604020202020204" pitchFamily="34" charset="0"/>
                <a:cs typeface="Arial" panose="020B0604020202020204" pitchFamily="34" charset="0"/>
              </a:rPr>
              <a:t>and</a:t>
            </a:r>
            <a:r>
              <a:rPr lang="en-US" sz="1900" b="1" dirty="0">
                <a:solidFill>
                  <a:prstClr val="black"/>
                </a:solidFill>
                <a:latin typeface="Arial" panose="020B0604020202020204" pitchFamily="34" charset="0"/>
                <a:cs typeface="Arial" panose="020B0604020202020204" pitchFamily="34" charset="0"/>
              </a:rPr>
              <a:t> </a:t>
            </a:r>
            <a:r>
              <a:rPr lang="en-US" sz="1900" dirty="0">
                <a:solidFill>
                  <a:prstClr val="black"/>
                </a:solidFill>
                <a:latin typeface="Arial" panose="020B0604020202020204" pitchFamily="34" charset="0"/>
                <a:cs typeface="Arial" panose="020B0604020202020204" pitchFamily="34" charset="0"/>
              </a:rPr>
              <a:t>FAMLI (</a:t>
            </a:r>
            <a:r>
              <a:rPr lang="en-US" sz="1900" b="1" dirty="0">
                <a:solidFill>
                  <a:prstClr val="black"/>
                </a:solidFill>
                <a:latin typeface="Arial" panose="020B0604020202020204" pitchFamily="34" charset="0"/>
                <a:cs typeface="Arial" panose="020B0604020202020204" pitchFamily="34" charset="0"/>
              </a:rPr>
              <a:t>paid</a:t>
            </a:r>
            <a:r>
              <a:rPr lang="en-US" sz="1900" dirty="0">
                <a:solidFill>
                  <a:prstClr val="black"/>
                </a:solidFill>
                <a:latin typeface="Arial" panose="020B0604020202020204" pitchFamily="34" charset="0"/>
                <a:cs typeface="Arial" panose="020B0604020202020204" pitchFamily="34" charset="0"/>
              </a:rPr>
              <a:t> family and medical leave for </a:t>
            </a:r>
            <a:r>
              <a:rPr lang="en-US" sz="1900" b="1" dirty="0">
                <a:solidFill>
                  <a:prstClr val="black"/>
                </a:solidFill>
                <a:latin typeface="Arial" panose="020B0604020202020204" pitchFamily="34" charset="0"/>
                <a:cs typeface="Arial" panose="020B0604020202020204" pitchFamily="34" charset="0"/>
              </a:rPr>
              <a:t>up to 12 weeks, </a:t>
            </a:r>
            <a:r>
              <a:rPr lang="en-US" sz="1900" dirty="0">
                <a:solidFill>
                  <a:prstClr val="black"/>
                </a:solidFill>
                <a:latin typeface="Arial" panose="020B0604020202020204" pitchFamily="34" charset="0"/>
                <a:cs typeface="Arial" panose="020B0604020202020204" pitchFamily="34" charset="0"/>
              </a:rPr>
              <a:t>with an additional 4 weeks for pregnancy complications). </a:t>
            </a:r>
          </a:p>
          <a:p>
            <a:pPr marL="285750" lvl="0" indent="-285750" algn="just">
              <a:lnSpc>
                <a:spcPct val="150000"/>
              </a:lnSpc>
              <a:buSzPct val="90000"/>
            </a:pPr>
            <a:r>
              <a:rPr lang="en-US" sz="1900" dirty="0">
                <a:solidFill>
                  <a:prstClr val="black"/>
                </a:solidFill>
                <a:latin typeface="Arial" panose="020B0604020202020204" pitchFamily="34" charset="0"/>
                <a:cs typeface="Arial" panose="020B0604020202020204" pitchFamily="34" charset="0"/>
              </a:rPr>
              <a:t>Depending on the situation, employee leave may be covered by HFWA, FAMLI, or both. If both laws could apply to a leave request, the </a:t>
            </a:r>
            <a:r>
              <a:rPr lang="en-US" sz="1900" b="1" dirty="0">
                <a:solidFill>
                  <a:prstClr val="black"/>
                </a:solidFill>
                <a:latin typeface="Arial" panose="020B0604020202020204" pitchFamily="34" charset="0"/>
                <a:cs typeface="Arial" panose="020B0604020202020204" pitchFamily="34" charset="0"/>
              </a:rPr>
              <a:t>employee</a:t>
            </a:r>
            <a:r>
              <a:rPr lang="en-US" sz="1900" dirty="0">
                <a:solidFill>
                  <a:prstClr val="black"/>
                </a:solidFill>
                <a:latin typeface="Arial" panose="020B0604020202020204" pitchFamily="34" charset="0"/>
                <a:cs typeface="Arial" panose="020B0604020202020204" pitchFamily="34" charset="0"/>
              </a:rPr>
              <a:t> can choose whether to take HFWA or FAMLI leave, or whether to take one after another, in either order. For example: </a:t>
            </a:r>
          </a:p>
          <a:p>
            <a:pPr marL="457200" lvl="2" algn="just">
              <a:lnSpc>
                <a:spcPct val="150000"/>
              </a:lnSpc>
              <a:spcBef>
                <a:spcPts val="1000"/>
              </a:spcBef>
              <a:buSzPct val="70000"/>
            </a:pPr>
            <a:r>
              <a:rPr lang="en-US" sz="1900" dirty="0">
                <a:solidFill>
                  <a:prstClr val="black"/>
                </a:solidFill>
                <a:latin typeface="Arial" panose="020B0604020202020204" pitchFamily="34" charset="0"/>
                <a:cs typeface="Arial" panose="020B0604020202020204" pitchFamily="34" charset="0"/>
              </a:rPr>
              <a:t>An employee unsure if their leave will be longer than HFWA provides can take HFWA leave first, then FAMLI leave if they need more leave time. </a:t>
            </a:r>
          </a:p>
          <a:p>
            <a:pPr marL="457200" lvl="2" algn="just">
              <a:lnSpc>
                <a:spcPct val="150000"/>
              </a:lnSpc>
              <a:spcBef>
                <a:spcPts val="1000"/>
              </a:spcBef>
              <a:buSzPct val="70000"/>
            </a:pPr>
            <a:r>
              <a:rPr lang="en-US" sz="1900" dirty="0">
                <a:solidFill>
                  <a:prstClr val="black"/>
                </a:solidFill>
                <a:latin typeface="Arial" panose="020B0604020202020204" pitchFamily="34" charset="0"/>
                <a:cs typeface="Arial" panose="020B0604020202020204" pitchFamily="34" charset="0"/>
              </a:rPr>
              <a:t>An employee needing more leave than HFWA provides can take HFWA leave first, then FAMLI leave.</a:t>
            </a:r>
            <a:endParaRPr lang="en-US" sz="1700" dirty="0">
              <a:solidFill>
                <a:srgbClr val="212121"/>
              </a:solidFill>
              <a:latin typeface="Arial"/>
              <a:cs typeface="Arial" panose="020B0604020202020204" pitchFamily="34" charset="0"/>
            </a:endParaRPr>
          </a:p>
        </p:txBody>
      </p:sp>
      <p:sp>
        <p:nvSpPr>
          <p:cNvPr id="6" name="TextBox 5">
            <a:extLst>
              <a:ext uri="{FF2B5EF4-FFF2-40B4-BE49-F238E27FC236}">
                <a16:creationId xmlns:a16="http://schemas.microsoft.com/office/drawing/2014/main" id="{098B8117-4CDF-7513-2EEF-2745A9722B1B}"/>
              </a:ext>
            </a:extLst>
          </p:cNvPr>
          <p:cNvSpPr txBox="1"/>
          <p:nvPr/>
        </p:nvSpPr>
        <p:spPr>
          <a:xfrm>
            <a:off x="1077860" y="1845799"/>
            <a:ext cx="6575667" cy="400110"/>
          </a:xfrm>
          <a:prstGeom prst="rect">
            <a:avLst/>
          </a:prstGeom>
          <a:noFill/>
        </p:spPr>
        <p:txBody>
          <a:bodyPr wrap="square">
            <a:spAutoFit/>
          </a:bodyPr>
          <a:lstStyle/>
          <a:p>
            <a:pPr lvl="0">
              <a:buSzPct val="90000"/>
            </a:pPr>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Interplay Between Colorado’s FAMLI Act and HWFA</a:t>
            </a:r>
          </a:p>
        </p:txBody>
      </p:sp>
    </p:spTree>
    <p:extLst>
      <p:ext uri="{BB962C8B-B14F-4D97-AF65-F5344CB8AC3E}">
        <p14:creationId xmlns:p14="http://schemas.microsoft.com/office/powerpoint/2010/main" val="340658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2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B144C-AE24-8DE8-C152-C4CFFAFBFBD8}"/>
            </a:ext>
          </a:extLst>
        </p:cNvPr>
        <p:cNvGrpSpPr/>
        <p:nvPr/>
      </p:nvGrpSpPr>
      <p:grpSpPr>
        <a:xfrm>
          <a:off x="0" y="0"/>
          <a:ext cx="0" cy="0"/>
          <a:chOff x="0" y="0"/>
          <a:chExt cx="0" cy="0"/>
        </a:xfrm>
      </p:grpSpPr>
      <p:pic>
        <p:nvPicPr>
          <p:cNvPr id="13" name="Content Placeholder 4">
            <a:extLst>
              <a:ext uri="{FF2B5EF4-FFF2-40B4-BE49-F238E27FC236}">
                <a16:creationId xmlns:a16="http://schemas.microsoft.com/office/drawing/2014/main" id="{A1FD1352-D3A0-45DF-E778-05FD67ABC900}"/>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a:off x="4371658" y="-18976"/>
            <a:ext cx="7829486" cy="3438832"/>
          </a:xfrm>
          <a:prstGeom prst="rect">
            <a:avLst/>
          </a:prstGeom>
        </p:spPr>
      </p:pic>
      <p:sp>
        <p:nvSpPr>
          <p:cNvPr id="2" name="Title 1">
            <a:extLst>
              <a:ext uri="{FF2B5EF4-FFF2-40B4-BE49-F238E27FC236}">
                <a16:creationId xmlns:a16="http://schemas.microsoft.com/office/drawing/2014/main" id="{B05799C1-2321-0C8A-3EBA-DE7F1B29759A}"/>
              </a:ext>
            </a:extLst>
          </p:cNvPr>
          <p:cNvSpPr>
            <a:spLocks noGrp="1"/>
          </p:cNvSpPr>
          <p:nvPr>
            <p:ph type="title"/>
          </p:nvPr>
        </p:nvSpPr>
        <p:spPr>
          <a:xfrm>
            <a:off x="560176" y="342963"/>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Leave laws in Colorado</a:t>
            </a:r>
            <a:endParaRPr lang="en-US" dirty="0">
              <a:effectLst>
                <a:outerShdw blurRad="38100" dist="38100" dir="2700000" algn="tl">
                  <a:srgbClr val="000000">
                    <a:alpha val="43137"/>
                  </a:srgbClr>
                </a:outerShdw>
              </a:effectLst>
            </a:endParaRPr>
          </a:p>
        </p:txBody>
      </p:sp>
      <p:sp>
        <p:nvSpPr>
          <p:cNvPr id="19" name="Content Placeholder 5">
            <a:extLst>
              <a:ext uri="{FF2B5EF4-FFF2-40B4-BE49-F238E27FC236}">
                <a16:creationId xmlns:a16="http://schemas.microsoft.com/office/drawing/2014/main" id="{8953B56E-328E-1E30-5ECD-CD8515272CD6}"/>
              </a:ext>
            </a:extLst>
          </p:cNvPr>
          <p:cNvSpPr txBox="1">
            <a:spLocks/>
          </p:cNvSpPr>
          <p:nvPr/>
        </p:nvSpPr>
        <p:spPr>
          <a:xfrm>
            <a:off x="5767844" y="2747298"/>
            <a:ext cx="5746958" cy="3429665"/>
          </a:xfrm>
          <a:prstGeom prst="rect">
            <a:avLst/>
          </a:prstGeom>
        </p:spPr>
        <p:txBody>
          <a:bodyPr vert="horz" lIns="0" tIns="0" rIns="0" bIns="0" rtlCol="0" anchor="t">
            <a:noAutofit/>
          </a:bodyPr>
          <a:lstStyle>
            <a:lvl1pPr marL="0" indent="0" algn="l" defTabSz="914400" rtl="0" eaLnBrk="1" latinLnBrk="0" hangingPunct="1">
              <a:lnSpc>
                <a:spcPct val="150000"/>
              </a:lnSpc>
              <a:spcBef>
                <a:spcPts val="1000"/>
              </a:spcBef>
              <a:buSzPct val="90000"/>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1pPr>
            <a:lvl2pPr marL="228600" indent="-228600" algn="l" defTabSz="914400" rtl="0" eaLnBrk="1" latinLnBrk="0" hangingPunct="1">
              <a:lnSpc>
                <a:spcPct val="150000"/>
              </a:lnSpc>
              <a:spcBef>
                <a:spcPts val="1000"/>
              </a:spcBef>
              <a:buSzPct val="70000"/>
              <a:buFont typeface="Arial" panose="020B0604020202020204" pitchFamily="34" charset="0"/>
              <a:buChar char="•"/>
              <a:tabLst/>
              <a:defRPr sz="1800" b="0" i="0" kern="1200">
                <a:solidFill>
                  <a:schemeClr val="tx1"/>
                </a:solidFill>
                <a:latin typeface="Arial" panose="020B0604020202020204" pitchFamily="34" charset="0"/>
                <a:ea typeface="+mn-ea"/>
                <a:cs typeface="Arial" panose="020B0604020202020204" pitchFamily="34" charset="0"/>
              </a:defRPr>
            </a:lvl2pPr>
            <a:lvl3pPr marL="457200" indent="-228600" algn="l" defTabSz="914400" rtl="0" eaLnBrk="1" latinLnBrk="0" hangingPunct="1">
              <a:lnSpc>
                <a:spcPct val="150000"/>
              </a:lnSpc>
              <a:spcBef>
                <a:spcPts val="1000"/>
              </a:spcBef>
              <a:buSzPct val="7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804863" indent="-228600" algn="l" defTabSz="914400" rtl="0" eaLnBrk="1" latinLnBrk="0" hangingPunct="1">
              <a:lnSpc>
                <a:spcPct val="150000"/>
              </a:lnSpc>
              <a:spcBef>
                <a:spcPts val="1000"/>
              </a:spcBef>
              <a:buSzPct val="7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457200" indent="-109538" algn="l" defTabSz="914400" rtl="0" eaLnBrk="1" latinLnBrk="0" hangingPunct="1">
              <a:lnSpc>
                <a:spcPct val="150000"/>
              </a:lnSpc>
              <a:spcBef>
                <a:spcPts val="1000"/>
              </a:spcBef>
              <a:buSzPct val="9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00000"/>
              </a:lnSpc>
              <a:spcBef>
                <a:spcPts val="1000"/>
              </a:spcBef>
              <a:spcAft>
                <a:spcPts val="0"/>
              </a:spcAft>
              <a:buClrTx/>
              <a:buSzPct val="90000"/>
              <a:buFont typeface="+mj-lt"/>
              <a:buAutoNum type="arabicParen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1" name="Group 10">
            <a:extLst>
              <a:ext uri="{FF2B5EF4-FFF2-40B4-BE49-F238E27FC236}">
                <a16:creationId xmlns:a16="http://schemas.microsoft.com/office/drawing/2014/main" id="{1F2C3849-EE29-63C0-BE90-137A4C21C687}"/>
              </a:ext>
            </a:extLst>
          </p:cNvPr>
          <p:cNvGrpSpPr/>
          <p:nvPr/>
        </p:nvGrpSpPr>
        <p:grpSpPr>
          <a:xfrm>
            <a:off x="560176" y="1643451"/>
            <a:ext cx="11275404" cy="4871586"/>
            <a:chOff x="320781" y="1972665"/>
            <a:chExt cx="11275404" cy="4871586"/>
          </a:xfrm>
        </p:grpSpPr>
        <p:grpSp>
          <p:nvGrpSpPr>
            <p:cNvPr id="18" name="Group 17">
              <a:extLst>
                <a:ext uri="{FF2B5EF4-FFF2-40B4-BE49-F238E27FC236}">
                  <a16:creationId xmlns:a16="http://schemas.microsoft.com/office/drawing/2014/main" id="{10B066CC-9CE0-FFDE-38B4-7DBD9649AC3D}"/>
                </a:ext>
              </a:extLst>
            </p:cNvPr>
            <p:cNvGrpSpPr/>
            <p:nvPr/>
          </p:nvGrpSpPr>
          <p:grpSpPr>
            <a:xfrm>
              <a:off x="1451007" y="1972665"/>
              <a:ext cx="9006348" cy="469861"/>
              <a:chOff x="1425678" y="2237713"/>
              <a:chExt cx="9006348" cy="469861"/>
            </a:xfrm>
          </p:grpSpPr>
          <p:sp>
            <p:nvSpPr>
              <p:cNvPr id="8" name="TextBox 7">
                <a:extLst>
                  <a:ext uri="{FF2B5EF4-FFF2-40B4-BE49-F238E27FC236}">
                    <a16:creationId xmlns:a16="http://schemas.microsoft.com/office/drawing/2014/main" id="{CF9BDECD-3F5D-BB9F-4D04-FCC519D5FAAC}"/>
                  </a:ext>
                </a:extLst>
              </p:cNvPr>
              <p:cNvSpPr txBox="1"/>
              <p:nvPr/>
            </p:nvSpPr>
            <p:spPr>
              <a:xfrm>
                <a:off x="1425678" y="2245909"/>
                <a:ext cx="2526890" cy="461665"/>
              </a:xfrm>
              <a:prstGeom prst="rect">
                <a:avLst/>
              </a:prstGeom>
              <a:noFill/>
            </p:spPr>
            <p:txBody>
              <a:bodyPr wrap="square" rtlCol="0">
                <a:spAutoFit/>
              </a:bodyPr>
              <a:lstStyle/>
              <a:p>
                <a:pPr algn="ctr"/>
                <a:r>
                  <a:rPr kumimoji="0" lang="en-US" sz="2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HWFA covers:</a:t>
                </a:r>
                <a:endParaRPr lang="en-US" dirty="0">
                  <a:solidFill>
                    <a:srgbClr val="7030A0"/>
                  </a:solidFill>
                  <a:effectLst>
                    <a:outerShdw blurRad="38100" dist="38100" dir="2700000" algn="tl">
                      <a:srgbClr val="000000">
                        <a:alpha val="43137"/>
                      </a:srgbClr>
                    </a:outerShdw>
                  </a:effectLst>
                </a:endParaRPr>
              </a:p>
            </p:txBody>
          </p:sp>
          <p:sp>
            <p:nvSpPr>
              <p:cNvPr id="16" name="TextBox 15">
                <a:extLst>
                  <a:ext uri="{FF2B5EF4-FFF2-40B4-BE49-F238E27FC236}">
                    <a16:creationId xmlns:a16="http://schemas.microsoft.com/office/drawing/2014/main" id="{37EF45D6-0565-58CA-2F00-CAA922E4747E}"/>
                  </a:ext>
                </a:extLst>
              </p:cNvPr>
              <p:cNvSpPr txBox="1"/>
              <p:nvPr/>
            </p:nvSpPr>
            <p:spPr>
              <a:xfrm>
                <a:off x="7450391" y="2237713"/>
                <a:ext cx="2981635" cy="461665"/>
              </a:xfrm>
              <a:prstGeom prst="rect">
                <a:avLst/>
              </a:prstGeom>
              <a:noFill/>
            </p:spPr>
            <p:txBody>
              <a:bodyPr wrap="square">
                <a:spAutoFit/>
              </a:bodyPr>
              <a:lstStyle/>
              <a:p>
                <a:pPr algn="ctr"/>
                <a:r>
                  <a:rPr kumimoji="0" lang="en-US" sz="2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FAMLI covers:</a:t>
                </a:r>
                <a:endParaRPr lang="en-US" dirty="0">
                  <a:solidFill>
                    <a:srgbClr val="7030A0"/>
                  </a:solidFill>
                  <a:effectLst>
                    <a:outerShdw blurRad="38100" dist="38100" dir="2700000" algn="tl">
                      <a:srgbClr val="000000">
                        <a:alpha val="43137"/>
                      </a:srgbClr>
                    </a:outerShdw>
                  </a:effectLst>
                </a:endParaRPr>
              </a:p>
            </p:txBody>
          </p:sp>
        </p:grpSp>
        <p:sp>
          <p:nvSpPr>
            <p:cNvPr id="17" name="Content Placeholder 5">
              <a:extLst>
                <a:ext uri="{FF2B5EF4-FFF2-40B4-BE49-F238E27FC236}">
                  <a16:creationId xmlns:a16="http://schemas.microsoft.com/office/drawing/2014/main" id="{CB4179B9-639C-7365-5797-E128615F4CDC}"/>
                </a:ext>
              </a:extLst>
            </p:cNvPr>
            <p:cNvSpPr txBox="1">
              <a:spLocks/>
            </p:cNvSpPr>
            <p:nvPr/>
          </p:nvSpPr>
          <p:spPr>
            <a:xfrm>
              <a:off x="320781" y="2636044"/>
              <a:ext cx="5447064" cy="4208207"/>
            </a:xfrm>
            <a:prstGeom prst="rect">
              <a:avLst/>
            </a:prstGeom>
          </p:spPr>
          <p:txBody>
            <a:bodyPr vert="horz" lIns="0" tIns="0" rIns="0" bIns="0" rtlCol="0" anchor="t">
              <a:noAutofit/>
            </a:bodyPr>
            <a:lstStyle>
              <a:lvl1pPr marL="0" indent="0" algn="l" defTabSz="914400" rtl="0" eaLnBrk="1" latinLnBrk="0" hangingPunct="1">
                <a:lnSpc>
                  <a:spcPct val="150000"/>
                </a:lnSpc>
                <a:spcBef>
                  <a:spcPts val="1000"/>
                </a:spcBef>
                <a:buSzPct val="90000"/>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1pPr>
              <a:lvl2pPr marL="228600" indent="-228600" algn="l" defTabSz="914400" rtl="0" eaLnBrk="1" latinLnBrk="0" hangingPunct="1">
                <a:lnSpc>
                  <a:spcPct val="150000"/>
                </a:lnSpc>
                <a:spcBef>
                  <a:spcPts val="1000"/>
                </a:spcBef>
                <a:buSzPct val="70000"/>
                <a:buFont typeface="Arial" panose="020B0604020202020204" pitchFamily="34" charset="0"/>
                <a:buChar char="•"/>
                <a:tabLst/>
                <a:defRPr sz="1800" b="0" i="0" kern="1200">
                  <a:solidFill>
                    <a:schemeClr val="tx1"/>
                  </a:solidFill>
                  <a:latin typeface="Arial" panose="020B0604020202020204" pitchFamily="34" charset="0"/>
                  <a:ea typeface="+mn-ea"/>
                  <a:cs typeface="Arial" panose="020B0604020202020204" pitchFamily="34" charset="0"/>
                </a:defRPr>
              </a:lvl2pPr>
              <a:lvl3pPr marL="457200" indent="-228600" algn="l" defTabSz="914400" rtl="0" eaLnBrk="1" latinLnBrk="0" hangingPunct="1">
                <a:lnSpc>
                  <a:spcPct val="150000"/>
                </a:lnSpc>
                <a:spcBef>
                  <a:spcPts val="1000"/>
                </a:spcBef>
                <a:buSzPct val="7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804863" indent="-228600" algn="l" defTabSz="914400" rtl="0" eaLnBrk="1" latinLnBrk="0" hangingPunct="1">
                <a:lnSpc>
                  <a:spcPct val="150000"/>
                </a:lnSpc>
                <a:spcBef>
                  <a:spcPts val="1000"/>
                </a:spcBef>
                <a:buSzPct val="7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457200" indent="-109538" algn="l" defTabSz="914400" rtl="0" eaLnBrk="1" latinLnBrk="0" hangingPunct="1">
                <a:lnSpc>
                  <a:spcPct val="150000"/>
                </a:lnSpc>
                <a:spcBef>
                  <a:spcPts val="1000"/>
                </a:spcBef>
                <a:buSzPct val="9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00000"/>
                </a:lnSpc>
                <a:spcBef>
                  <a:spcPts val="1000"/>
                </a:spcBef>
                <a:spcAft>
                  <a:spcPts val="0"/>
                </a:spcAft>
                <a:buClrTx/>
                <a:buSzPct val="90000"/>
                <a:buFont typeface="+mj-lt"/>
                <a:buAutoNum type="arabicParenR"/>
                <a:tabLst/>
                <a:defRPr/>
              </a:pPr>
              <a:r>
                <a:rPr kumimoji="0" lang="en-US" sz="1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inability to work due to any mental or physical illness, injury, or health condition;</a:t>
              </a:r>
            </a:p>
            <a:p>
              <a:pPr marL="342900" marR="0" lvl="0" indent="-342900" algn="just" defTabSz="914400" rtl="0" eaLnBrk="1" fontAlgn="auto" latinLnBrk="0" hangingPunct="1">
                <a:lnSpc>
                  <a:spcPct val="100000"/>
                </a:lnSpc>
                <a:spcBef>
                  <a:spcPts val="1000"/>
                </a:spcBef>
                <a:spcAft>
                  <a:spcPts val="0"/>
                </a:spcAft>
                <a:buClrTx/>
                <a:buSzPct val="90000"/>
                <a:buFont typeface="+mj-lt"/>
                <a:buAutoNum type="arabicParenR"/>
                <a:tabLst/>
                <a:defRPr/>
              </a:pPr>
              <a:r>
                <a:rPr kumimoji="0" lang="en-US" sz="1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obtaining preventive medical care (including vaccination), or medical diagnosis/care/treatment;</a:t>
              </a:r>
            </a:p>
            <a:p>
              <a:pPr marL="342900" marR="0" lvl="0" indent="-342900" algn="just" defTabSz="914400" rtl="0" eaLnBrk="1" fontAlgn="auto" latinLnBrk="0" hangingPunct="1">
                <a:lnSpc>
                  <a:spcPct val="100000"/>
                </a:lnSpc>
                <a:spcBef>
                  <a:spcPts val="1000"/>
                </a:spcBef>
                <a:spcAft>
                  <a:spcPts val="0"/>
                </a:spcAft>
                <a:buClrTx/>
                <a:buSzPct val="90000"/>
                <a:buFont typeface="+mj-lt"/>
                <a:buAutoNum type="arabicParenR"/>
                <a:tabLst/>
                <a:defRPr/>
              </a:pPr>
              <a:r>
                <a:rPr kumimoji="0" lang="en-US" sz="1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various needs due to domestic/sexual abuse, or criminal harassment;</a:t>
              </a:r>
            </a:p>
            <a:p>
              <a:pPr marL="342900" marR="0" lvl="0" indent="-342900" algn="just" defTabSz="914400" rtl="0" eaLnBrk="1" fontAlgn="auto" latinLnBrk="0" hangingPunct="1">
                <a:lnSpc>
                  <a:spcPct val="100000"/>
                </a:lnSpc>
                <a:spcBef>
                  <a:spcPts val="1000"/>
                </a:spcBef>
                <a:spcAft>
                  <a:spcPts val="0"/>
                </a:spcAft>
                <a:buClrTx/>
                <a:buSzPct val="90000"/>
                <a:buFont typeface="+mj-lt"/>
                <a:buAutoNum type="arabicParenR"/>
                <a:tabLst/>
                <a:defRPr/>
              </a:pPr>
              <a:r>
                <a:rPr kumimoji="0" lang="en-US" sz="1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care for a family member who needs the sort of care listed above;</a:t>
              </a:r>
            </a:p>
            <a:p>
              <a:pPr marL="342900" marR="0" lvl="0" indent="-342900" algn="just" defTabSz="914400" rtl="0" eaLnBrk="1" fontAlgn="auto" latinLnBrk="0" hangingPunct="1">
                <a:lnSpc>
                  <a:spcPct val="100000"/>
                </a:lnSpc>
                <a:spcBef>
                  <a:spcPts val="1000"/>
                </a:spcBef>
                <a:spcAft>
                  <a:spcPts val="0"/>
                </a:spcAft>
                <a:buClrTx/>
                <a:buSzPct val="90000"/>
                <a:buFont typeface="+mj-lt"/>
                <a:buAutoNum type="arabicParenR"/>
                <a:tabLst/>
                <a:defRPr/>
              </a:pPr>
              <a:r>
                <a:rPr kumimoji="0" lang="en-US" sz="1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various needs and situations during a declared public health emergency;</a:t>
              </a:r>
            </a:p>
            <a:p>
              <a:pPr marL="342900" marR="0" lvl="0" indent="-342900" algn="just" defTabSz="914400" rtl="0" eaLnBrk="1" fontAlgn="auto" latinLnBrk="0" hangingPunct="1">
                <a:lnSpc>
                  <a:spcPct val="100000"/>
                </a:lnSpc>
                <a:spcBef>
                  <a:spcPts val="1000"/>
                </a:spcBef>
                <a:spcAft>
                  <a:spcPts val="0"/>
                </a:spcAft>
                <a:buClrTx/>
                <a:buSzPct val="90000"/>
                <a:buFont typeface="+mj-lt"/>
                <a:buAutoNum type="arabicParenR"/>
                <a:tabLst/>
                <a:defRPr/>
              </a:pPr>
              <a:r>
                <a:rPr kumimoji="0" lang="en-US" sz="1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bereavement, or financial/legal needs after a death of a family member; or</a:t>
              </a:r>
            </a:p>
            <a:p>
              <a:pPr marL="342900" marR="0" lvl="0" indent="-342900" algn="just" defTabSz="914400" rtl="0" eaLnBrk="1" fontAlgn="auto" latinLnBrk="0" hangingPunct="1">
                <a:lnSpc>
                  <a:spcPct val="100000"/>
                </a:lnSpc>
                <a:spcBef>
                  <a:spcPts val="1000"/>
                </a:spcBef>
                <a:spcAft>
                  <a:spcPts val="0"/>
                </a:spcAft>
                <a:buClrTx/>
                <a:buSzPct val="90000"/>
                <a:buFont typeface="+mj-lt"/>
                <a:buAutoNum type="arabicParenR"/>
                <a:tabLst/>
                <a:defRPr/>
              </a:pPr>
              <a:r>
                <a:rPr kumimoji="0" lang="en-US" sz="1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due to inclement weather, power/heat/water loss, or other unexpected event, a need to evacuate one’s residence, or care for a family member whose school or place of care was closed.</a:t>
              </a:r>
            </a:p>
          </p:txBody>
        </p:sp>
        <p:cxnSp>
          <p:nvCxnSpPr>
            <p:cNvPr id="21" name="Straight Connector 20">
              <a:extLst>
                <a:ext uri="{FF2B5EF4-FFF2-40B4-BE49-F238E27FC236}">
                  <a16:creationId xmlns:a16="http://schemas.microsoft.com/office/drawing/2014/main" id="{C697B7C3-97B3-49DA-B9BC-E16C50DBFBBA}"/>
                </a:ext>
              </a:extLst>
            </p:cNvPr>
            <p:cNvCxnSpPr>
              <a:cxnSpLocks/>
            </p:cNvCxnSpPr>
            <p:nvPr/>
          </p:nvCxnSpPr>
          <p:spPr>
            <a:xfrm>
              <a:off x="5954181" y="2651111"/>
              <a:ext cx="8604" cy="3807937"/>
            </a:xfrm>
            <a:prstGeom prst="line">
              <a:avLst/>
            </a:prstGeom>
          </p:spPr>
          <p:style>
            <a:lnRef idx="2">
              <a:schemeClr val="dk1"/>
            </a:lnRef>
            <a:fillRef idx="0">
              <a:schemeClr val="dk1"/>
            </a:fillRef>
            <a:effectRef idx="1">
              <a:schemeClr val="dk1"/>
            </a:effectRef>
            <a:fontRef idx="minor">
              <a:schemeClr val="tx1"/>
            </a:fontRef>
          </p:style>
        </p:cxnSp>
        <p:sp>
          <p:nvSpPr>
            <p:cNvPr id="3" name="Content Placeholder 5">
              <a:extLst>
                <a:ext uri="{FF2B5EF4-FFF2-40B4-BE49-F238E27FC236}">
                  <a16:creationId xmlns:a16="http://schemas.microsoft.com/office/drawing/2014/main" id="{FE2BC463-E7F4-9D55-4F1F-85205C1D3662}"/>
                </a:ext>
              </a:extLst>
            </p:cNvPr>
            <p:cNvSpPr txBox="1">
              <a:spLocks/>
            </p:cNvSpPr>
            <p:nvPr/>
          </p:nvSpPr>
          <p:spPr>
            <a:xfrm>
              <a:off x="6149121" y="2636044"/>
              <a:ext cx="5447064" cy="4076699"/>
            </a:xfrm>
            <a:prstGeom prst="rect">
              <a:avLst/>
            </a:prstGeom>
          </p:spPr>
          <p:txBody>
            <a:bodyPr vert="horz" lIns="0" tIns="0" rIns="0" bIns="0" rtlCol="0" anchor="t">
              <a:noAutofit/>
            </a:bodyPr>
            <a:lstStyle>
              <a:lvl1pPr marL="0" indent="0" algn="l" defTabSz="914400" rtl="0" eaLnBrk="1" latinLnBrk="0" hangingPunct="1">
                <a:lnSpc>
                  <a:spcPct val="150000"/>
                </a:lnSpc>
                <a:spcBef>
                  <a:spcPts val="1000"/>
                </a:spcBef>
                <a:buSzPct val="90000"/>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1pPr>
              <a:lvl2pPr marL="228600" indent="-228600" algn="l" defTabSz="914400" rtl="0" eaLnBrk="1" latinLnBrk="0" hangingPunct="1">
                <a:lnSpc>
                  <a:spcPct val="150000"/>
                </a:lnSpc>
                <a:spcBef>
                  <a:spcPts val="1000"/>
                </a:spcBef>
                <a:buSzPct val="70000"/>
                <a:buFont typeface="Arial" panose="020B0604020202020204" pitchFamily="34" charset="0"/>
                <a:buChar char="•"/>
                <a:tabLst/>
                <a:defRPr sz="1800" b="0" i="0" kern="1200">
                  <a:solidFill>
                    <a:schemeClr val="tx1"/>
                  </a:solidFill>
                  <a:latin typeface="Arial" panose="020B0604020202020204" pitchFamily="34" charset="0"/>
                  <a:ea typeface="+mn-ea"/>
                  <a:cs typeface="Arial" panose="020B0604020202020204" pitchFamily="34" charset="0"/>
                </a:defRPr>
              </a:lvl2pPr>
              <a:lvl3pPr marL="457200" indent="-228600" algn="l" defTabSz="914400" rtl="0" eaLnBrk="1" latinLnBrk="0" hangingPunct="1">
                <a:lnSpc>
                  <a:spcPct val="150000"/>
                </a:lnSpc>
                <a:spcBef>
                  <a:spcPts val="1000"/>
                </a:spcBef>
                <a:buSzPct val="7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804863" indent="-228600" algn="l" defTabSz="914400" rtl="0" eaLnBrk="1" latinLnBrk="0" hangingPunct="1">
                <a:lnSpc>
                  <a:spcPct val="150000"/>
                </a:lnSpc>
                <a:spcBef>
                  <a:spcPts val="1000"/>
                </a:spcBef>
                <a:buSzPct val="7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457200" indent="-109538" algn="l" defTabSz="914400" rtl="0" eaLnBrk="1" latinLnBrk="0" hangingPunct="1">
                <a:lnSpc>
                  <a:spcPct val="150000"/>
                </a:lnSpc>
                <a:spcBef>
                  <a:spcPts val="1000"/>
                </a:spcBef>
                <a:buSzPct val="9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50000"/>
                </a:lnSpc>
                <a:spcBef>
                  <a:spcPts val="1000"/>
                </a:spcBef>
                <a:spcAft>
                  <a:spcPts val="0"/>
                </a:spcAft>
                <a:buClrTx/>
                <a:buSzPct val="90000"/>
                <a:buFont typeface="Arial" panose="020B0604020202020204" pitchFamily="34" charset="0"/>
                <a:buAutoNum type="arabicParenR"/>
                <a:tabLst/>
                <a:defRPr/>
              </a:pPr>
              <a:r>
                <a:rPr kumimoji="0" lang="en-US" sz="16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medical leave to care for yourself or a family member due to a “serious health condition”; </a:t>
              </a:r>
            </a:p>
            <a:p>
              <a:pPr marL="342900" marR="0" lvl="0" indent="-342900" algn="just" defTabSz="914400" rtl="0" eaLnBrk="1" fontAlgn="auto" latinLnBrk="0" hangingPunct="1">
                <a:lnSpc>
                  <a:spcPct val="150000"/>
                </a:lnSpc>
                <a:spcBef>
                  <a:spcPts val="1000"/>
                </a:spcBef>
                <a:spcAft>
                  <a:spcPts val="0"/>
                </a:spcAft>
                <a:buClrTx/>
                <a:buSzPct val="90000"/>
                <a:buFont typeface="Arial" panose="020B0604020202020204" pitchFamily="34" charset="0"/>
                <a:buAutoNum type="arabicParenR"/>
                <a:tabLst/>
                <a:defRPr/>
              </a:pPr>
              <a:r>
                <a:rPr kumimoji="0" lang="en-US" sz="16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parental leave within the first 12 months after a birth, adoption or foster care placement; </a:t>
              </a:r>
            </a:p>
            <a:p>
              <a:pPr marL="342900" marR="0" lvl="0" indent="-342900" algn="just" defTabSz="914400" rtl="0" eaLnBrk="1" fontAlgn="auto" latinLnBrk="0" hangingPunct="1">
                <a:lnSpc>
                  <a:spcPct val="150000"/>
                </a:lnSpc>
                <a:spcBef>
                  <a:spcPts val="1000"/>
                </a:spcBef>
                <a:spcAft>
                  <a:spcPts val="0"/>
                </a:spcAft>
                <a:buClrTx/>
                <a:buSzPct val="90000"/>
                <a:buFont typeface="Arial" panose="020B0604020202020204" pitchFamily="34" charset="0"/>
                <a:buAutoNum type="arabicParenR"/>
                <a:tabLst/>
                <a:defRPr/>
              </a:pPr>
              <a:r>
                <a:rPr kumimoji="0" lang="en-US" sz="16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various needs due to domestic/sexual abuse, or criminal harassment; or </a:t>
              </a:r>
            </a:p>
            <a:p>
              <a:pPr marL="342900" marR="0" lvl="0" indent="-342900" algn="just" defTabSz="914400" rtl="0" eaLnBrk="1" fontAlgn="auto" latinLnBrk="0" hangingPunct="1">
                <a:lnSpc>
                  <a:spcPct val="150000"/>
                </a:lnSpc>
                <a:spcBef>
                  <a:spcPts val="1000"/>
                </a:spcBef>
                <a:spcAft>
                  <a:spcPts val="0"/>
                </a:spcAft>
                <a:buClrTx/>
                <a:buSzPct val="90000"/>
                <a:buFont typeface="Arial" panose="020B0604020202020204" pitchFamily="34" charset="0"/>
                <a:buAutoNum type="arabicParenR"/>
                <a:tabLst/>
                <a:defRPr/>
              </a:pPr>
              <a:r>
                <a:rPr kumimoji="0" lang="en-US" sz="16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needs of family members of those called to active-duty military service.</a:t>
              </a:r>
              <a:endParaRPr kumimoji="0" lang="en-US" sz="1600" b="0" i="0" u="none" strike="noStrike" kern="1200" cap="none" spc="0" normalizeH="0" baseline="0" noProof="0" dirty="0">
                <a:ln>
                  <a:noFill/>
                </a:ln>
                <a:solidFill>
                  <a:srgbClr val="212121"/>
                </a:solidFill>
                <a:effectLst/>
                <a:uLnTx/>
                <a:uFillTx/>
                <a:latin typeface="Source Sans Pro Web"/>
                <a:ea typeface="+mn-ea"/>
                <a:cs typeface="Arial" panose="020B0604020202020204" pitchFamily="34" charset="0"/>
              </a:endParaRPr>
            </a:p>
          </p:txBody>
        </p:sp>
      </p:grpSp>
      <p:pic>
        <p:nvPicPr>
          <p:cNvPr id="15" name="Content Placeholder 4">
            <a:extLst>
              <a:ext uri="{FF2B5EF4-FFF2-40B4-BE49-F238E27FC236}">
                <a16:creationId xmlns:a16="http://schemas.microsoft.com/office/drawing/2014/main" id="{9C8768CF-92BE-E479-D485-46657DEA29F2}"/>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9144" y="4630588"/>
            <a:ext cx="5114544" cy="2246387"/>
          </a:xfrm>
          <a:prstGeom prst="rect">
            <a:avLst/>
          </a:prstGeom>
        </p:spPr>
      </p:pic>
    </p:spTree>
    <p:extLst>
      <p:ext uri="{BB962C8B-B14F-4D97-AF65-F5344CB8AC3E}">
        <p14:creationId xmlns:p14="http://schemas.microsoft.com/office/powerpoint/2010/main" val="293080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6A1E5-ED3F-7EC2-FCE9-8504933CF087}"/>
            </a:ext>
          </a:extLst>
        </p:cNvPr>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969788B5-6328-F326-DF57-FE21CF4A671C}"/>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flipV="1">
            <a:off x="4380270" y="3448664"/>
            <a:ext cx="7829486" cy="3438832"/>
          </a:xfrm>
          <a:prstGeom prst="rect">
            <a:avLst/>
          </a:prstGeom>
        </p:spPr>
      </p:pic>
      <p:pic>
        <p:nvPicPr>
          <p:cNvPr id="9" name="Content Placeholder 4">
            <a:extLst>
              <a:ext uri="{FF2B5EF4-FFF2-40B4-BE49-F238E27FC236}">
                <a16:creationId xmlns:a16="http://schemas.microsoft.com/office/drawing/2014/main" id="{16ABA629-3A32-E81E-EC80-977D33CFA53A}"/>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sp>
        <p:nvSpPr>
          <p:cNvPr id="2" name="Title 1">
            <a:extLst>
              <a:ext uri="{FF2B5EF4-FFF2-40B4-BE49-F238E27FC236}">
                <a16:creationId xmlns:a16="http://schemas.microsoft.com/office/drawing/2014/main" id="{C4D4800C-15B8-F179-2D88-F201032F6849}"/>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Retaliation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DFBF304-199D-1B86-C4C3-B0994FB6CC6B}"/>
              </a:ext>
            </a:extLst>
          </p:cNvPr>
          <p:cNvSpPr>
            <a:spLocks noGrp="1"/>
          </p:cNvSpPr>
          <p:nvPr>
            <p:ph idx="1"/>
          </p:nvPr>
        </p:nvSpPr>
        <p:spPr>
          <a:xfrm>
            <a:off x="1338562" y="2478681"/>
            <a:ext cx="10515600" cy="2021292"/>
          </a:xfrm>
        </p:spPr>
        <p:txBody>
          <a:bodyPr anchor="ctr">
            <a:normAutofit/>
          </a:bodyPr>
          <a:lstStyle/>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Retaliation remains the #1 EEOC charge category (~55% of filings)</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Disability discrimination charges continue increasing</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Wage &amp; hour collective actions remain a top federal filing category as well as in Colorado</a:t>
            </a:r>
          </a:p>
          <a:p>
            <a:pPr marL="228600" lvl="1">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Pay transparency &amp; equity litigation expanding</a:t>
            </a:r>
          </a:p>
        </p:txBody>
      </p:sp>
      <p:sp>
        <p:nvSpPr>
          <p:cNvPr id="6" name="TextBox 5">
            <a:extLst>
              <a:ext uri="{FF2B5EF4-FFF2-40B4-BE49-F238E27FC236}">
                <a16:creationId xmlns:a16="http://schemas.microsoft.com/office/drawing/2014/main" id="{89BE06E2-C5D1-9513-CB7F-90E2FF18AB99}"/>
              </a:ext>
            </a:extLst>
          </p:cNvPr>
          <p:cNvSpPr txBox="1"/>
          <p:nvPr/>
        </p:nvSpPr>
        <p:spPr>
          <a:xfrm>
            <a:off x="1319980" y="1885127"/>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National Charge &amp; Claim Trends (Recent Data):</a:t>
            </a:r>
          </a:p>
        </p:txBody>
      </p:sp>
    </p:spTree>
    <p:extLst>
      <p:ext uri="{BB962C8B-B14F-4D97-AF65-F5344CB8AC3E}">
        <p14:creationId xmlns:p14="http://schemas.microsoft.com/office/powerpoint/2010/main" val="19756226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1E43F-3248-5D5C-11BA-977825827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14553F-793A-B231-E1A8-6F3FF4F1D541}"/>
              </a:ext>
            </a:extLst>
          </p:cNvPr>
          <p:cNvSpPr>
            <a:spLocks noGrp="1"/>
          </p:cNvSpPr>
          <p:nvPr>
            <p:ph type="title"/>
          </p:nvPr>
        </p:nvSpPr>
        <p:spPr>
          <a:xfrm>
            <a:off x="1319980" y="681037"/>
            <a:ext cx="10515600" cy="1325563"/>
          </a:xfrm>
        </p:spPr>
        <p:txBody>
          <a:bodyPr/>
          <a:lstStyle/>
          <a:p>
            <a:r>
              <a:rPr lang="en-US" dirty="0">
                <a:solidFill>
                  <a:srgbClr val="3B1466"/>
                </a:solidFill>
                <a:effectLst>
                  <a:outerShdw blurRad="38100" dist="38100" dir="2700000" algn="tl">
                    <a:srgbClr val="000000">
                      <a:alpha val="43137"/>
                    </a:srgbClr>
                  </a:outerShdw>
                </a:effectLst>
                <a:latin typeface="Baskerville Old Face" panose="02020602080505020303" pitchFamily="18" charset="0"/>
              </a:rPr>
              <a:t>Retaliation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259B962-1DE2-4972-8F18-1536ABCB5C1F}"/>
              </a:ext>
            </a:extLst>
          </p:cNvPr>
          <p:cNvSpPr>
            <a:spLocks noGrp="1"/>
          </p:cNvSpPr>
          <p:nvPr>
            <p:ph idx="1"/>
          </p:nvPr>
        </p:nvSpPr>
        <p:spPr>
          <a:xfrm>
            <a:off x="1319980" y="2697469"/>
            <a:ext cx="10515600" cy="2364476"/>
          </a:xfrm>
        </p:spPr>
        <p:txBody>
          <a:bodyPr anchor="ctr">
            <a:normAutofit/>
          </a:bodyPr>
          <a:lstStyle/>
          <a:p>
            <a:pPr marL="0" lvl="1" indent="0">
              <a:lnSpc>
                <a:spcPct val="114000"/>
              </a:lnSpc>
              <a:spcBef>
                <a:spcPts val="1000"/>
              </a:spcBef>
              <a:buSzPct val="70000"/>
              <a:buNone/>
            </a:pPr>
            <a:r>
              <a:rPr lang="en-US" sz="1900" b="1" dirty="0">
                <a:latin typeface="Arial" panose="020B0604020202020204" pitchFamily="34" charset="0"/>
                <a:cs typeface="Arial" panose="020B0604020202020204" pitchFamily="34" charset="0"/>
              </a:rPr>
              <a:t>This does not mean you can:</a:t>
            </a:r>
            <a:endParaRPr lang="en-US" sz="1900" dirty="0">
              <a:solidFill>
                <a:prstClr val="black"/>
              </a:solidFill>
              <a:latin typeface="Arial" panose="020B0604020202020204" pitchFamily="34" charset="0"/>
              <a:cs typeface="Arial" panose="020B0604020202020204" pitchFamily="34" charset="0"/>
            </a:endParaRPr>
          </a:p>
          <a:p>
            <a:pPr marL="228600" lvl="1">
              <a:lnSpc>
                <a:spcPct val="114000"/>
              </a:lnSpc>
              <a:spcBef>
                <a:spcPts val="1000"/>
              </a:spcBef>
              <a:buSzPct val="70000"/>
            </a:pPr>
            <a:r>
              <a:rPr lang="en-US" sz="1700" dirty="0">
                <a:solidFill>
                  <a:prstClr val="black"/>
                </a:solidFill>
                <a:latin typeface="Arial" panose="020B0604020202020204" pitchFamily="34" charset="0"/>
                <a:cs typeface="Arial" panose="020B0604020202020204" pitchFamily="34" charset="0"/>
              </a:rPr>
              <a:t>Say “If you don’t like it, then don’t work here”</a:t>
            </a:r>
          </a:p>
          <a:p>
            <a:pPr marL="228600" lvl="1">
              <a:lnSpc>
                <a:spcPct val="114000"/>
              </a:lnSpc>
              <a:spcBef>
                <a:spcPts val="1000"/>
              </a:spcBef>
              <a:buSzPct val="70000"/>
            </a:pPr>
            <a:r>
              <a:rPr lang="en-US" sz="1700" dirty="0">
                <a:solidFill>
                  <a:prstClr val="black"/>
                </a:solidFill>
                <a:latin typeface="Arial" panose="020B0604020202020204" pitchFamily="34" charset="0"/>
                <a:cs typeface="Arial" panose="020B0604020202020204" pitchFamily="34" charset="0"/>
              </a:rPr>
              <a:t>Ignore protected characteristics</a:t>
            </a:r>
          </a:p>
          <a:p>
            <a:pPr marL="228600" lvl="1">
              <a:lnSpc>
                <a:spcPct val="114000"/>
              </a:lnSpc>
              <a:spcBef>
                <a:spcPts val="1000"/>
              </a:spcBef>
              <a:buSzPct val="70000"/>
            </a:pPr>
            <a:r>
              <a:rPr lang="en-US" sz="1700" dirty="0">
                <a:solidFill>
                  <a:prstClr val="black"/>
                </a:solidFill>
                <a:latin typeface="Arial" panose="020B0604020202020204" pitchFamily="34" charset="0"/>
                <a:cs typeface="Arial" panose="020B0604020202020204" pitchFamily="34" charset="0"/>
              </a:rPr>
              <a:t>Fail to performance manage</a:t>
            </a:r>
          </a:p>
          <a:p>
            <a:pPr marL="228600" lvl="1">
              <a:lnSpc>
                <a:spcPct val="114000"/>
              </a:lnSpc>
              <a:spcBef>
                <a:spcPts val="1000"/>
              </a:spcBef>
              <a:buSzPct val="70000"/>
            </a:pPr>
            <a:r>
              <a:rPr lang="en-US" sz="1700" dirty="0">
                <a:solidFill>
                  <a:prstClr val="black"/>
                </a:solidFill>
                <a:latin typeface="Arial" panose="020B0604020202020204" pitchFamily="34" charset="0"/>
                <a:cs typeface="Arial" panose="020B0604020202020204" pitchFamily="34" charset="0"/>
              </a:rPr>
              <a:t>Unilaterally decide to terminate someone because you don’t get along with them.</a:t>
            </a:r>
          </a:p>
          <a:p>
            <a:pPr marL="228600" lvl="1">
              <a:lnSpc>
                <a:spcPct val="114000"/>
              </a:lnSpc>
              <a:spcBef>
                <a:spcPts val="1000"/>
              </a:spcBef>
              <a:buSzPct val="70000"/>
            </a:pPr>
            <a:endParaRPr lang="en-US" sz="1800" dirty="0">
              <a:solidFill>
                <a:prstClr val="black"/>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ECFC5A6-1F07-217C-9407-2C4DF04878DA}"/>
              </a:ext>
            </a:extLst>
          </p:cNvPr>
          <p:cNvSpPr txBox="1"/>
          <p:nvPr/>
        </p:nvSpPr>
        <p:spPr>
          <a:xfrm>
            <a:off x="1319980" y="2024888"/>
            <a:ext cx="610091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But Aren’t We An At Will State?</a:t>
            </a:r>
          </a:p>
        </p:txBody>
      </p:sp>
      <p:pic>
        <p:nvPicPr>
          <p:cNvPr id="5" name="Content Placeholder 4">
            <a:extLst>
              <a:ext uri="{FF2B5EF4-FFF2-40B4-BE49-F238E27FC236}">
                <a16:creationId xmlns:a16="http://schemas.microsoft.com/office/drawing/2014/main" id="{CA219E07-2757-F70C-E1BB-12FF35AD05EF}"/>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flipV="1">
            <a:off x="4380270" y="3448664"/>
            <a:ext cx="7829486" cy="3438832"/>
          </a:xfrm>
          <a:prstGeom prst="rect">
            <a:avLst/>
          </a:prstGeom>
        </p:spPr>
      </p:pic>
      <p:pic>
        <p:nvPicPr>
          <p:cNvPr id="8" name="Content Placeholder 4">
            <a:extLst>
              <a:ext uri="{FF2B5EF4-FFF2-40B4-BE49-F238E27FC236}">
                <a16:creationId xmlns:a16="http://schemas.microsoft.com/office/drawing/2014/main" id="{5635C7FD-B88B-EA79-0B8B-156BBDE2D477}"/>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spTree>
    <p:extLst>
      <p:ext uri="{BB962C8B-B14F-4D97-AF65-F5344CB8AC3E}">
        <p14:creationId xmlns:p14="http://schemas.microsoft.com/office/powerpoint/2010/main" val="339836776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12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955E4-3EA0-CEFA-6B75-BF4BF8DE3B62}"/>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6A49CD3-B5F7-AD09-359A-D3335723709D}"/>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a:off x="4371658" y="-18976"/>
            <a:ext cx="7829486" cy="3438832"/>
          </a:xfrm>
          <a:prstGeom prst="rect">
            <a:avLst/>
          </a:prstGeom>
        </p:spPr>
      </p:pic>
      <p:pic>
        <p:nvPicPr>
          <p:cNvPr id="10" name="Content Placeholder 4">
            <a:extLst>
              <a:ext uri="{FF2B5EF4-FFF2-40B4-BE49-F238E27FC236}">
                <a16:creationId xmlns:a16="http://schemas.microsoft.com/office/drawing/2014/main" id="{278F04CA-1BB5-B162-1878-6BD841FE6FC2}"/>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9144" y="3438144"/>
            <a:ext cx="7829486" cy="3438832"/>
          </a:xfrm>
          <a:prstGeom prst="rect">
            <a:avLst/>
          </a:prstGeom>
        </p:spPr>
      </p:pic>
      <p:sp>
        <p:nvSpPr>
          <p:cNvPr id="2" name="Title 1">
            <a:extLst>
              <a:ext uri="{FF2B5EF4-FFF2-40B4-BE49-F238E27FC236}">
                <a16:creationId xmlns:a16="http://schemas.microsoft.com/office/drawing/2014/main" id="{B8C3E29A-6BA3-62B3-DE79-2C70738E19D8}"/>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Retaliation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F7E7F5F-FFE6-02EA-DDD4-59FD3187F0B8}"/>
              </a:ext>
            </a:extLst>
          </p:cNvPr>
          <p:cNvSpPr>
            <a:spLocks noGrp="1"/>
          </p:cNvSpPr>
          <p:nvPr>
            <p:ph idx="1"/>
          </p:nvPr>
        </p:nvSpPr>
        <p:spPr>
          <a:xfrm>
            <a:off x="926788" y="2427912"/>
            <a:ext cx="10192316" cy="3749051"/>
          </a:xfrm>
        </p:spPr>
        <p:txBody>
          <a:bodyPr numCol="2" anchor="ctr">
            <a:noAutofit/>
          </a:bodyPr>
          <a:lstStyle/>
          <a:p>
            <a:r>
              <a:rPr lang="en-US" sz="2000" dirty="0">
                <a:latin typeface="Arial" panose="020B0604020202020204" pitchFamily="34" charset="0"/>
                <a:cs typeface="Arial" panose="020B0604020202020204" pitchFamily="34" charset="0"/>
              </a:rPr>
              <a:t>“If you don’t like it, don’t work here.”</a:t>
            </a:r>
          </a:p>
          <a:p>
            <a:r>
              <a:rPr lang="en-US" sz="2000" dirty="0">
                <a:latin typeface="Arial" panose="020B0604020202020204" pitchFamily="34" charset="0"/>
                <a:cs typeface="Arial" panose="020B0604020202020204" pitchFamily="34" charset="0"/>
              </a:rPr>
              <a:t>“You’re taking too much leave.”</a:t>
            </a:r>
          </a:p>
          <a:p>
            <a:r>
              <a:rPr lang="en-US" sz="2000" dirty="0">
                <a:latin typeface="Arial" panose="020B0604020202020204" pitchFamily="34" charset="0"/>
                <a:cs typeface="Arial" panose="020B0604020202020204" pitchFamily="34" charset="0"/>
              </a:rPr>
              <a:t>“We need someone more reliable.”</a:t>
            </a:r>
          </a:p>
          <a:p>
            <a:r>
              <a:rPr lang="en-US" sz="2000" dirty="0">
                <a:latin typeface="Arial" panose="020B0604020202020204" pitchFamily="34" charset="0"/>
                <a:cs typeface="Arial" panose="020B0604020202020204" pitchFamily="34" charset="0"/>
              </a:rPr>
              <a:t>“Your medical issues are becoming a problem.”</a:t>
            </a:r>
          </a:p>
          <a:p>
            <a:r>
              <a:rPr lang="en-US" sz="2000" dirty="0">
                <a:latin typeface="Arial" panose="020B0604020202020204" pitchFamily="34" charset="0"/>
                <a:cs typeface="Arial" panose="020B0604020202020204" pitchFamily="34" charset="0"/>
              </a:rPr>
              <a:t>“Don’t talk about pay with coworkers.”</a:t>
            </a:r>
          </a:p>
          <a:p>
            <a:r>
              <a:rPr lang="en-US" sz="2000" dirty="0">
                <a:latin typeface="Arial" panose="020B0604020202020204" pitchFamily="34" charset="0"/>
                <a:cs typeface="Arial" panose="020B0604020202020204" pitchFamily="34" charset="0"/>
              </a:rPr>
              <a:t>“You’re not a team player because you complained.”</a:t>
            </a:r>
          </a:p>
          <a:p>
            <a:r>
              <a:rPr lang="en-US" sz="2000" dirty="0">
                <a:latin typeface="Arial" panose="020B0604020202020204" pitchFamily="34" charset="0"/>
                <a:cs typeface="Arial" panose="020B0604020202020204" pitchFamily="34" charset="0"/>
              </a:rPr>
              <a:t>“We can’t promote you because you’re out on leave.”</a:t>
            </a:r>
            <a:endParaRPr lang="en-US" sz="18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Focus on documented performance expectations</a:t>
            </a:r>
          </a:p>
          <a:p>
            <a:r>
              <a:rPr lang="en-US" sz="2000" dirty="0">
                <a:latin typeface="Arial" panose="020B0604020202020204" pitchFamily="34" charset="0"/>
                <a:cs typeface="Arial" panose="020B0604020202020204" pitchFamily="34" charset="0"/>
              </a:rPr>
              <a:t>Consult HR before acting after protected activity</a:t>
            </a:r>
          </a:p>
          <a:p>
            <a:r>
              <a:rPr lang="en-US" sz="2000" dirty="0">
                <a:latin typeface="Arial" panose="020B0604020202020204" pitchFamily="34" charset="0"/>
                <a:cs typeface="Arial" panose="020B0604020202020204" pitchFamily="34" charset="0"/>
              </a:rPr>
              <a:t>Separate attendance issues from protected leave</a:t>
            </a:r>
          </a:p>
          <a:p>
            <a:r>
              <a:rPr lang="en-US" sz="2000" dirty="0">
                <a:latin typeface="Arial" panose="020B0604020202020204" pitchFamily="34" charset="0"/>
                <a:cs typeface="Arial" panose="020B0604020202020204" pitchFamily="34" charset="0"/>
              </a:rPr>
              <a:t>Avoid comments about medical conditions, pay discussions, complaints, or safety concerns</a:t>
            </a:r>
          </a:p>
        </p:txBody>
      </p:sp>
      <p:sp>
        <p:nvSpPr>
          <p:cNvPr id="6" name="TextBox 5">
            <a:extLst>
              <a:ext uri="{FF2B5EF4-FFF2-40B4-BE49-F238E27FC236}">
                <a16:creationId xmlns:a16="http://schemas.microsoft.com/office/drawing/2014/main" id="{C0DCCF15-1BB3-EF24-9845-2756D17EF658}"/>
              </a:ext>
            </a:extLst>
          </p:cNvPr>
          <p:cNvSpPr txBox="1"/>
          <p:nvPr/>
        </p:nvSpPr>
        <p:spPr>
          <a:xfrm>
            <a:off x="1329124" y="1885127"/>
            <a:ext cx="8619548" cy="400110"/>
          </a:xfrm>
          <a:prstGeom prst="rect">
            <a:avLst/>
          </a:prstGeom>
          <a:noFill/>
        </p:spPr>
        <p:txBody>
          <a:bodyPr wrap="square" numCol="2">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High-risk statements:			Better practice: </a:t>
            </a:r>
          </a:p>
        </p:txBody>
      </p:sp>
    </p:spTree>
    <p:extLst>
      <p:ext uri="{BB962C8B-B14F-4D97-AF65-F5344CB8AC3E}">
        <p14:creationId xmlns:p14="http://schemas.microsoft.com/office/powerpoint/2010/main" val="2032947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grpId="0" nodeType="withEffect">
                                  <p:stCondLst>
                                    <p:cond delay="75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grpId="0" nodeType="withEffect">
                                  <p:stCondLst>
                                    <p:cond delay="75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par>
                                <p:cTn id="32" presetID="10" presetClass="entr" presetSubtype="0" fill="hold" grpId="0" nodeType="withEffect">
                                  <p:stCondLst>
                                    <p:cond delay="75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500"/>
                                        <p:tgtEl>
                                          <p:spTgt spid="3">
                                            <p:txEl>
                                              <p:pRg st="8" end="8"/>
                                            </p:txEl>
                                          </p:spTgt>
                                        </p:tgtEl>
                                      </p:cBhvr>
                                    </p:animEffect>
                                  </p:childTnLst>
                                </p:cTn>
                              </p:par>
                              <p:par>
                                <p:cTn id="35" presetID="10" presetClass="entr" presetSubtype="0" fill="hold" grpId="0" nodeType="withEffect">
                                  <p:stCondLst>
                                    <p:cond delay="75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par>
                                <p:cTn id="38" presetID="10" presetClass="entr" presetSubtype="0" fill="hold" grpId="0" nodeType="withEffect">
                                  <p:stCondLst>
                                    <p:cond delay="75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fade">
                                      <p:cBhvr>
                                        <p:cTn id="4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FCA81-A10A-C96D-A685-3DA4C92010A8}"/>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B9569ABD-998A-C2C2-950E-1EFCA2395915}"/>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sp>
        <p:nvSpPr>
          <p:cNvPr id="2" name="Title 1">
            <a:extLst>
              <a:ext uri="{FF2B5EF4-FFF2-40B4-BE49-F238E27FC236}">
                <a16:creationId xmlns:a16="http://schemas.microsoft.com/office/drawing/2014/main" id="{EF20CBB6-C74A-8F62-3D46-2325D51C999E}"/>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Why is Colorado Compliance Different?</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067EEFC-24AC-EBDB-03D1-946484522C55}"/>
              </a:ext>
            </a:extLst>
          </p:cNvPr>
          <p:cNvSpPr>
            <a:spLocks noGrp="1"/>
          </p:cNvSpPr>
          <p:nvPr>
            <p:ph idx="1"/>
          </p:nvPr>
        </p:nvSpPr>
        <p:spPr>
          <a:xfrm>
            <a:off x="1429610" y="2502667"/>
            <a:ext cx="9332780" cy="2910581"/>
          </a:xfrm>
        </p:spPr>
        <p:txBody>
          <a:bodyPr anchor="ctr">
            <a:normAutofit/>
          </a:bodyPr>
          <a:lstStyle/>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State wage/hour rules can be more protective than federal law.</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Posting and pay transparency duties apply broadly, including to employers with Colorado employees.</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Leave laws overlap and require careful sequencing.</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Wage enforcement can create public-facing reputational risk.</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Retaliation claims often arise from ordinary discipline, attendance, leave, and safety disputes.</a:t>
            </a:r>
          </a:p>
        </p:txBody>
      </p:sp>
      <p:sp>
        <p:nvSpPr>
          <p:cNvPr id="6" name="TextBox 5">
            <a:extLst>
              <a:ext uri="{FF2B5EF4-FFF2-40B4-BE49-F238E27FC236}">
                <a16:creationId xmlns:a16="http://schemas.microsoft.com/office/drawing/2014/main" id="{0CF1471D-AA8D-77D8-AA19-8617F81753EB}"/>
              </a:ext>
            </a:extLst>
          </p:cNvPr>
          <p:cNvSpPr txBox="1"/>
          <p:nvPr/>
        </p:nvSpPr>
        <p:spPr>
          <a:xfrm>
            <a:off x="1429610" y="2006600"/>
            <a:ext cx="738520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Colorado employment compliance is different because:</a:t>
            </a:r>
          </a:p>
        </p:txBody>
      </p:sp>
      <p:pic>
        <p:nvPicPr>
          <p:cNvPr id="9" name="Content Placeholder 4">
            <a:extLst>
              <a:ext uri="{FF2B5EF4-FFF2-40B4-BE49-F238E27FC236}">
                <a16:creationId xmlns:a16="http://schemas.microsoft.com/office/drawing/2014/main" id="{C16BB99A-30B0-E8D7-AB36-5F0C2AF9BF3B}"/>
              </a:ext>
            </a:extLst>
          </p:cNvPr>
          <p:cNvPicPr>
            <a:picLocks noChangeAspect="1"/>
          </p:cNvPicPr>
          <p:nvPr/>
        </p:nvPicPr>
        <p:blipFill>
          <a:blip r:embed="rId2">
            <a:extLst>
              <a:ext uri="{28A0092B-C50C-407E-A947-70E740481C1C}">
                <a14:useLocalDpi xmlns:a14="http://schemas.microsoft.com/office/drawing/2010/main" val="0"/>
              </a:ext>
            </a:extLst>
          </a:blip>
          <a:srcRect l="19500" t="37370" r="44275"/>
          <a:stretch>
            <a:fillRect/>
          </a:stretch>
        </p:blipFill>
        <p:spPr>
          <a:xfrm>
            <a:off x="7783766" y="2565805"/>
            <a:ext cx="4416552" cy="4301339"/>
          </a:xfrm>
          <a:prstGeom prst="rect">
            <a:avLst/>
          </a:prstGeom>
        </p:spPr>
      </p:pic>
    </p:spTree>
    <p:extLst>
      <p:ext uri="{BB962C8B-B14F-4D97-AF65-F5344CB8AC3E}">
        <p14:creationId xmlns:p14="http://schemas.microsoft.com/office/powerpoint/2010/main" val="38627087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69EFE-B8A2-3912-58D6-2E08F86FB374}"/>
            </a:ext>
          </a:extLst>
        </p:cNvPr>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7F92EEE7-8C4C-EF38-A37F-E34E9054F5DE}"/>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flipV="1">
            <a:off x="4380270" y="3448664"/>
            <a:ext cx="7829486" cy="3438832"/>
          </a:xfrm>
          <a:prstGeom prst="rect">
            <a:avLst/>
          </a:prstGeom>
        </p:spPr>
      </p:pic>
      <p:pic>
        <p:nvPicPr>
          <p:cNvPr id="9" name="Content Placeholder 4">
            <a:extLst>
              <a:ext uri="{FF2B5EF4-FFF2-40B4-BE49-F238E27FC236}">
                <a16:creationId xmlns:a16="http://schemas.microsoft.com/office/drawing/2014/main" id="{6F3B7F2F-9BD9-1EC4-4225-6BF21ACD2024}"/>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18288" y="-18976"/>
            <a:ext cx="7829486" cy="3438832"/>
          </a:xfrm>
          <a:prstGeom prst="rect">
            <a:avLst/>
          </a:prstGeom>
        </p:spPr>
      </p:pic>
      <p:sp>
        <p:nvSpPr>
          <p:cNvPr id="2" name="Title 1">
            <a:extLst>
              <a:ext uri="{FF2B5EF4-FFF2-40B4-BE49-F238E27FC236}">
                <a16:creationId xmlns:a16="http://schemas.microsoft.com/office/drawing/2014/main" id="{967115F6-EA15-25C7-3488-52B8A9DE24D5}"/>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Retaliation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BD2A0BF-82C4-7CFA-DB67-0447CE709A0A}"/>
              </a:ext>
            </a:extLst>
          </p:cNvPr>
          <p:cNvSpPr>
            <a:spLocks noGrp="1"/>
          </p:cNvSpPr>
          <p:nvPr>
            <p:ph idx="1"/>
          </p:nvPr>
        </p:nvSpPr>
        <p:spPr>
          <a:xfrm>
            <a:off x="1338562" y="2478680"/>
            <a:ext cx="10515600" cy="3698283"/>
          </a:xfrm>
        </p:spPr>
        <p:txBody>
          <a:bodyPr anchor="ctr">
            <a:noAutofit/>
          </a:bodyPr>
          <a:lstStyle/>
          <a:p>
            <a:pPr marL="0" indent="0">
              <a:buNone/>
            </a:pPr>
            <a:r>
              <a:rPr lang="en-US" sz="1800" dirty="0">
                <a:latin typeface="Arial" panose="020B0604020202020204" pitchFamily="34" charset="0"/>
                <a:cs typeface="Arial" panose="020B0604020202020204" pitchFamily="34" charset="0"/>
              </a:rPr>
              <a:t>The act prohibits a principal, </a:t>
            </a:r>
            <a:r>
              <a:rPr lang="en-US" sz="1800" b="1" dirty="0">
                <a:latin typeface="Arial" panose="020B0604020202020204" pitchFamily="34" charset="0"/>
                <a:cs typeface="Arial" panose="020B0604020202020204" pitchFamily="34" charset="0"/>
              </a:rPr>
              <a:t>which includes an employer, certain labor contractors, public employers, and entities that contract with 5 or more independent contractors,</a:t>
            </a:r>
            <a:r>
              <a:rPr lang="en-US" sz="1800" dirty="0">
                <a:latin typeface="Arial" panose="020B0604020202020204" pitchFamily="34" charset="0"/>
                <a:cs typeface="Arial" panose="020B0604020202020204" pitchFamily="34" charset="0"/>
              </a:rPr>
              <a:t> from discriminating, retaliating, or taking adverse action against any worker who:</a:t>
            </a:r>
          </a:p>
          <a:p>
            <a:r>
              <a:rPr lang="en-US" sz="1600" dirty="0">
                <a:latin typeface="Arial" panose="020B0604020202020204" pitchFamily="34" charset="0"/>
                <a:cs typeface="Arial" panose="020B0604020202020204" pitchFamily="34" charset="0"/>
              </a:rPr>
              <a:t>In good faith, raises any concern about workplace health and safety practices or hazards related to a public health emergency to the principal, the principal's agent, other workers, a government agency, or the public if the workplace health and safety practices fail to meet guidelines established by a federal, state, or local public health agency with jurisdiction over the workplace;</a:t>
            </a:r>
          </a:p>
          <a:p>
            <a:r>
              <a:rPr lang="en-US" sz="1600" dirty="0">
                <a:latin typeface="Arial" panose="020B0604020202020204" pitchFamily="34" charset="0"/>
                <a:cs typeface="Arial" panose="020B0604020202020204" pitchFamily="34" charset="0"/>
              </a:rPr>
              <a:t>Voluntarily wears at the worker's workplace the worker's own personal protective equipment, such as a mask, faceguard, or gloves, under specified circumstances; or</a:t>
            </a:r>
          </a:p>
          <a:p>
            <a:r>
              <a:rPr lang="en-US" sz="1600" dirty="0">
                <a:latin typeface="Arial" panose="020B0604020202020204" pitchFamily="34" charset="0"/>
                <a:cs typeface="Arial" panose="020B0604020202020204" pitchFamily="34" charset="0"/>
              </a:rPr>
              <a:t>Opposes a practice the worker reasonably believes is unlawful or makes a charge, testifies, assists, or participates in an investigation, proceeding, or hearing of alleged unlawful acts.</a:t>
            </a:r>
          </a:p>
          <a:p>
            <a:pPr marL="0" indent="0">
              <a:buNone/>
            </a:pPr>
            <a:r>
              <a:rPr lang="en-US" sz="1600" dirty="0">
                <a:latin typeface="Arial" panose="020B0604020202020204" pitchFamily="34" charset="0"/>
                <a:cs typeface="Arial" panose="020B0604020202020204" pitchFamily="34" charset="0"/>
              </a:rPr>
              <a:t>Additionally, a principal is prohibited from requiring or attempting to require a worker to sign a contract or other agreement that limits or prevents the worker from disclosing information about workplace health and safety practices or hazards related to a public health emergency.</a:t>
            </a:r>
            <a:endParaRPr lang="en-US" sz="2400" dirty="0">
              <a:solidFill>
                <a:prstClr val="black"/>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54B240A-2E9B-6E70-4F6C-F58DE74D43C8}"/>
              </a:ext>
            </a:extLst>
          </p:cNvPr>
          <p:cNvSpPr txBox="1"/>
          <p:nvPr/>
        </p:nvSpPr>
        <p:spPr>
          <a:xfrm>
            <a:off x="1319980" y="1885127"/>
            <a:ext cx="8418380"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Public Health Emergency Whistleblower Act (PHEW)</a:t>
            </a:r>
          </a:p>
        </p:txBody>
      </p:sp>
    </p:spTree>
    <p:extLst>
      <p:ext uri="{BB962C8B-B14F-4D97-AF65-F5344CB8AC3E}">
        <p14:creationId xmlns:p14="http://schemas.microsoft.com/office/powerpoint/2010/main" val="411754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F9C90-7357-5221-A2E9-3EB78A6D5754}"/>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D9AF431-6E8A-95B3-7CE0-C0E962060092}"/>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a:off x="4371658" y="-18976"/>
            <a:ext cx="7829486" cy="3438832"/>
          </a:xfrm>
          <a:prstGeom prst="rect">
            <a:avLst/>
          </a:prstGeom>
        </p:spPr>
      </p:pic>
      <p:pic>
        <p:nvPicPr>
          <p:cNvPr id="10" name="Content Placeholder 4">
            <a:extLst>
              <a:ext uri="{FF2B5EF4-FFF2-40B4-BE49-F238E27FC236}">
                <a16:creationId xmlns:a16="http://schemas.microsoft.com/office/drawing/2014/main" id="{52300584-AD62-4FFF-C8DB-B688620D470A}"/>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9144" y="3438144"/>
            <a:ext cx="7829486" cy="3438832"/>
          </a:xfrm>
          <a:prstGeom prst="rect">
            <a:avLst/>
          </a:prstGeom>
        </p:spPr>
      </p:pic>
      <p:sp>
        <p:nvSpPr>
          <p:cNvPr id="2" name="Title 1">
            <a:extLst>
              <a:ext uri="{FF2B5EF4-FFF2-40B4-BE49-F238E27FC236}">
                <a16:creationId xmlns:a16="http://schemas.microsoft.com/office/drawing/2014/main" id="{B3661068-1004-F37B-A0DE-3275BFB844B1}"/>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Retaliation in Colorado</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EADE66B-60B6-84AD-5AA6-B978FBE8C3E8}"/>
              </a:ext>
            </a:extLst>
          </p:cNvPr>
          <p:cNvSpPr>
            <a:spLocks noGrp="1"/>
          </p:cNvSpPr>
          <p:nvPr>
            <p:ph idx="1"/>
          </p:nvPr>
        </p:nvSpPr>
        <p:spPr>
          <a:xfrm>
            <a:off x="1319980" y="2706613"/>
            <a:ext cx="10192316" cy="2646096"/>
          </a:xfrm>
        </p:spPr>
        <p:txBody>
          <a:bodyPr anchor="ctr">
            <a:noAutofit/>
          </a:bodyPr>
          <a:lstStyle/>
          <a:p>
            <a:pPr marL="0" indent="0">
              <a:buNone/>
            </a:pPr>
            <a:r>
              <a:rPr lang="en-US" sz="2000" dirty="0">
                <a:latin typeface="Arial" panose="020B0604020202020204" pitchFamily="34" charset="0"/>
                <a:cs typeface="Arial" panose="020B0604020202020204" pitchFamily="34" charset="0"/>
              </a:rPr>
              <a:t>A worker who knowingly discloses false information or discloses information with reckless disregard for the truth or falsity of the information is not protected under the act.</a:t>
            </a:r>
          </a:p>
          <a:p>
            <a:pPr marL="0" indent="0">
              <a:buNone/>
            </a:pPr>
            <a:r>
              <a:rPr lang="en-US" sz="2000" dirty="0">
                <a:latin typeface="Arial" panose="020B0604020202020204" pitchFamily="34" charset="0"/>
                <a:cs typeface="Arial" panose="020B0604020202020204" pitchFamily="34" charset="0"/>
              </a:rPr>
              <a:t>A person may seek relief by:</a:t>
            </a:r>
          </a:p>
          <a:p>
            <a:r>
              <a:rPr lang="en-US" sz="1800" dirty="0">
                <a:latin typeface="Arial" panose="020B0604020202020204" pitchFamily="34" charset="0"/>
                <a:cs typeface="Arial" panose="020B0604020202020204" pitchFamily="34" charset="0"/>
              </a:rPr>
              <a:t>Filing a complaint with the division of labor standards and statistics (division) in the department of labor and employment;</a:t>
            </a:r>
          </a:p>
          <a:p>
            <a:r>
              <a:rPr lang="en-US" sz="1800" dirty="0">
                <a:latin typeface="Arial" panose="020B0604020202020204" pitchFamily="34" charset="0"/>
                <a:cs typeface="Arial" panose="020B0604020202020204" pitchFamily="34" charset="0"/>
              </a:rPr>
              <a:t>Bringing an action in district court, after exhausting administrative remedies; or</a:t>
            </a:r>
          </a:p>
          <a:p>
            <a:r>
              <a:rPr lang="en-US" sz="1800" dirty="0">
                <a:latin typeface="Arial" panose="020B0604020202020204" pitchFamily="34" charset="0"/>
                <a:cs typeface="Arial" panose="020B0604020202020204" pitchFamily="34" charset="0"/>
              </a:rPr>
              <a:t>Bringing a whistleblower action in the name of the state in district court, after exhausting administrative remedies.</a:t>
            </a:r>
          </a:p>
        </p:txBody>
      </p:sp>
      <p:sp>
        <p:nvSpPr>
          <p:cNvPr id="6" name="TextBox 5">
            <a:extLst>
              <a:ext uri="{FF2B5EF4-FFF2-40B4-BE49-F238E27FC236}">
                <a16:creationId xmlns:a16="http://schemas.microsoft.com/office/drawing/2014/main" id="{78C40444-31C3-C0AD-E482-D1EDB3EE4249}"/>
              </a:ext>
            </a:extLst>
          </p:cNvPr>
          <p:cNvSpPr txBox="1"/>
          <p:nvPr/>
        </p:nvSpPr>
        <p:spPr>
          <a:xfrm>
            <a:off x="1319980" y="1885127"/>
            <a:ext cx="8418380"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Public Health Emergency Whistleblower Act (PHEW)</a:t>
            </a:r>
          </a:p>
        </p:txBody>
      </p:sp>
    </p:spTree>
    <p:extLst>
      <p:ext uri="{BB962C8B-B14F-4D97-AF65-F5344CB8AC3E}">
        <p14:creationId xmlns:p14="http://schemas.microsoft.com/office/powerpoint/2010/main" val="388797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7A4D2-E210-7A12-7D4C-230CC12E6A85}"/>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CD2DC64-242D-ACEA-4F85-2730A1AF047F}"/>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a:off x="4371658" y="-18976"/>
            <a:ext cx="7829486" cy="3438832"/>
          </a:xfrm>
          <a:prstGeom prst="rect">
            <a:avLst/>
          </a:prstGeom>
        </p:spPr>
      </p:pic>
      <p:pic>
        <p:nvPicPr>
          <p:cNvPr id="10" name="Content Placeholder 4">
            <a:extLst>
              <a:ext uri="{FF2B5EF4-FFF2-40B4-BE49-F238E27FC236}">
                <a16:creationId xmlns:a16="http://schemas.microsoft.com/office/drawing/2014/main" id="{879FE3AD-B944-5D51-8212-F4BFE38186B6}"/>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9144" y="3438144"/>
            <a:ext cx="7829486" cy="3438832"/>
          </a:xfrm>
          <a:prstGeom prst="rect">
            <a:avLst/>
          </a:prstGeom>
        </p:spPr>
      </p:pic>
      <p:sp>
        <p:nvSpPr>
          <p:cNvPr id="2" name="Title 1">
            <a:extLst>
              <a:ext uri="{FF2B5EF4-FFF2-40B4-BE49-F238E27FC236}">
                <a16:creationId xmlns:a16="http://schemas.microsoft.com/office/drawing/2014/main" id="{3511B566-BF00-AAFA-0DC6-7EE9FF4693A0}"/>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Litigation and Counseling Takeaways</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922B629-9FFE-4434-41E5-2EFCEA887EBD}"/>
              </a:ext>
            </a:extLst>
          </p:cNvPr>
          <p:cNvSpPr>
            <a:spLocks noGrp="1"/>
          </p:cNvSpPr>
          <p:nvPr>
            <p:ph idx="1"/>
          </p:nvPr>
        </p:nvSpPr>
        <p:spPr>
          <a:xfrm>
            <a:off x="999842" y="2427912"/>
            <a:ext cx="10192316" cy="3749051"/>
          </a:xfrm>
        </p:spPr>
        <p:txBody>
          <a:bodyPr numCol="2" anchor="ctr">
            <a:noAutofit/>
          </a:bodyPr>
          <a:lstStyle/>
          <a:p>
            <a:r>
              <a:rPr lang="en-US" sz="1800" dirty="0">
                <a:latin typeface="Arial" panose="020B0604020202020204" pitchFamily="34" charset="0"/>
                <a:cs typeface="Arial" panose="020B0604020202020204" pitchFamily="34" charset="0"/>
              </a:rPr>
              <a:t>Audit policies and actual practices.</a:t>
            </a:r>
          </a:p>
          <a:p>
            <a:r>
              <a:rPr lang="en-US" sz="1800" dirty="0">
                <a:latin typeface="Arial" panose="020B0604020202020204" pitchFamily="34" charset="0"/>
                <a:cs typeface="Arial" panose="020B0604020202020204" pitchFamily="34" charset="0"/>
              </a:rPr>
              <a:t>Train managers on breaks, leave, pay discussions, and retaliation.</a:t>
            </a:r>
          </a:p>
          <a:p>
            <a:r>
              <a:rPr lang="en-US" sz="1800" dirty="0">
                <a:latin typeface="Arial" panose="020B0604020202020204" pitchFamily="34" charset="0"/>
                <a:cs typeface="Arial" panose="020B0604020202020204" pitchFamily="34" charset="0"/>
              </a:rPr>
              <a:t>Review job posting and promotion workflows.</a:t>
            </a:r>
          </a:p>
          <a:p>
            <a:r>
              <a:rPr lang="en-US" sz="1800" dirty="0">
                <a:latin typeface="Arial" panose="020B0604020202020204" pitchFamily="34" charset="0"/>
                <a:cs typeface="Arial" panose="020B0604020202020204" pitchFamily="34" charset="0"/>
              </a:rPr>
              <a:t>Reassess contractor and exemption classifications.</a:t>
            </a:r>
          </a:p>
          <a:p>
            <a:r>
              <a:rPr lang="en-US" sz="1800" dirty="0">
                <a:latin typeface="Arial" panose="020B0604020202020204" pitchFamily="34" charset="0"/>
                <a:cs typeface="Arial" panose="020B0604020202020204" pitchFamily="34" charset="0"/>
              </a:rPr>
              <a:t>Treat wage demands and leave disputes as litigation triggers.</a:t>
            </a:r>
          </a:p>
          <a:p>
            <a:r>
              <a:rPr lang="en-US" sz="1800" dirty="0">
                <a:latin typeface="Arial" panose="020B0604020202020204" pitchFamily="34" charset="0"/>
                <a:cs typeface="Arial" panose="020B0604020202020204" pitchFamily="34" charset="0"/>
              </a:rPr>
              <a:t>Focus on documented performance expectations.</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Identify whether the claim is individual, class, collective, or representative.</a:t>
            </a:r>
          </a:p>
          <a:p>
            <a:r>
              <a:rPr lang="en-US" sz="1800" dirty="0">
                <a:latin typeface="Arial" panose="020B0604020202020204" pitchFamily="34" charset="0"/>
                <a:cs typeface="Arial" panose="020B0604020202020204" pitchFamily="34" charset="0"/>
              </a:rPr>
              <a:t>Preserve timekeeping, payroll, scheduling, leave, and communications evidence.</a:t>
            </a:r>
          </a:p>
          <a:p>
            <a:r>
              <a:rPr lang="en-US" sz="1800" dirty="0">
                <a:latin typeface="Arial" panose="020B0604020202020204" pitchFamily="34" charset="0"/>
                <a:cs typeface="Arial" panose="020B0604020202020204" pitchFamily="34" charset="0"/>
              </a:rPr>
              <a:t>Evaluate public enforcement and reputational exposure.</a:t>
            </a:r>
          </a:p>
          <a:p>
            <a:r>
              <a:rPr lang="en-US" sz="1800" dirty="0">
                <a:latin typeface="Arial" panose="020B0604020202020204" pitchFamily="34" charset="0"/>
                <a:cs typeface="Arial" panose="020B0604020202020204" pitchFamily="34" charset="0"/>
              </a:rPr>
              <a:t>Look for retaliation overlay.</a:t>
            </a:r>
          </a:p>
          <a:p>
            <a:r>
              <a:rPr lang="en-US" sz="1800" dirty="0">
                <a:latin typeface="Arial" panose="020B0604020202020204" pitchFamily="34" charset="0"/>
                <a:cs typeface="Arial" panose="020B0604020202020204" pitchFamily="34" charset="0"/>
              </a:rPr>
              <a:t>Assess settlement strategy early.</a:t>
            </a:r>
          </a:p>
        </p:txBody>
      </p:sp>
      <p:sp>
        <p:nvSpPr>
          <p:cNvPr id="6" name="TextBox 5">
            <a:extLst>
              <a:ext uri="{FF2B5EF4-FFF2-40B4-BE49-F238E27FC236}">
                <a16:creationId xmlns:a16="http://schemas.microsoft.com/office/drawing/2014/main" id="{B151B9F8-4C33-BD9D-D577-8F0A3A7F0855}"/>
              </a:ext>
            </a:extLst>
          </p:cNvPr>
          <p:cNvSpPr txBox="1"/>
          <p:nvPr/>
        </p:nvSpPr>
        <p:spPr>
          <a:xfrm>
            <a:off x="1329124" y="1885127"/>
            <a:ext cx="8619548" cy="400110"/>
          </a:xfrm>
          <a:prstGeom prst="rect">
            <a:avLst/>
          </a:prstGeom>
          <a:noFill/>
        </p:spPr>
        <p:txBody>
          <a:bodyPr wrap="square" numCol="2">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employer counseling:		For litigation:</a:t>
            </a:r>
          </a:p>
        </p:txBody>
      </p:sp>
    </p:spTree>
    <p:extLst>
      <p:ext uri="{BB962C8B-B14F-4D97-AF65-F5344CB8AC3E}">
        <p14:creationId xmlns:p14="http://schemas.microsoft.com/office/powerpoint/2010/main" val="3846035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nodeType="withEffect">
                                  <p:stCondLst>
                                    <p:cond delay="75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75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nodeType="withEffect">
                                  <p:stCondLst>
                                    <p:cond delay="75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par>
                                <p:cTn id="35" presetID="10" presetClass="entr" presetSubtype="0" fill="hold" nodeType="withEffect">
                                  <p:stCondLst>
                                    <p:cond delay="75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500"/>
                                        <p:tgtEl>
                                          <p:spTgt spid="3">
                                            <p:txEl>
                                              <p:pRg st="10" end="10"/>
                                            </p:txEl>
                                          </p:spTgt>
                                        </p:tgtEl>
                                      </p:cBhvr>
                                    </p:animEffect>
                                  </p:childTnLst>
                                </p:cTn>
                              </p:par>
                              <p:par>
                                <p:cTn id="38" presetID="10" presetClass="entr" presetSubtype="0" fill="hold" nodeType="withEffect">
                                  <p:stCondLst>
                                    <p:cond delay="75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fade">
                                      <p:cBhvr>
                                        <p:cTn id="40"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29B65-DDCE-E8A6-F594-CFF33BA1EA06}"/>
            </a:ext>
          </a:extLst>
        </p:cNvPr>
        <p:cNvGrpSpPr/>
        <p:nvPr/>
      </p:nvGrpSpPr>
      <p:grpSpPr>
        <a:xfrm>
          <a:off x="0" y="0"/>
          <a:ext cx="0" cy="0"/>
          <a:chOff x="0" y="0"/>
          <a:chExt cx="0" cy="0"/>
        </a:xfrm>
      </p:grpSpPr>
      <p:pic>
        <p:nvPicPr>
          <p:cNvPr id="11" name="Content Placeholder 4">
            <a:extLst>
              <a:ext uri="{FF2B5EF4-FFF2-40B4-BE49-F238E27FC236}">
                <a16:creationId xmlns:a16="http://schemas.microsoft.com/office/drawing/2014/main" id="{51BA77E1-F487-6F11-8392-013313633A89}"/>
              </a:ext>
            </a:extLst>
          </p:cNvPr>
          <p:cNvPicPr>
            <a:picLocks noChangeAspect="1"/>
          </p:cNvPicPr>
          <p:nvPr/>
        </p:nvPicPr>
        <p:blipFill>
          <a:blip r:embed="rId2">
            <a:extLst>
              <a:ext uri="{28A0092B-C50C-407E-A947-70E740481C1C}">
                <a14:useLocalDpi xmlns:a14="http://schemas.microsoft.com/office/drawing/2010/main" val="0"/>
              </a:ext>
            </a:extLst>
          </a:blip>
          <a:srcRect l="19500"/>
          <a:stretch>
            <a:fillRect/>
          </a:stretch>
        </p:blipFill>
        <p:spPr>
          <a:xfrm>
            <a:off x="2386584" y="-18288"/>
            <a:ext cx="9814560" cy="6876288"/>
          </a:xfrm>
          <a:prstGeom prst="rect">
            <a:avLst/>
          </a:prstGeom>
        </p:spPr>
      </p:pic>
      <p:sp>
        <p:nvSpPr>
          <p:cNvPr id="2" name="Title 1">
            <a:extLst>
              <a:ext uri="{FF2B5EF4-FFF2-40B4-BE49-F238E27FC236}">
                <a16:creationId xmlns:a16="http://schemas.microsoft.com/office/drawing/2014/main" id="{6903F8DA-6F7A-3CD8-A064-89E612C53205}"/>
              </a:ext>
            </a:extLst>
          </p:cNvPr>
          <p:cNvSpPr>
            <a:spLocks noGrp="1"/>
          </p:cNvSpPr>
          <p:nvPr>
            <p:ph type="ctrTitle"/>
          </p:nvPr>
        </p:nvSpPr>
        <p:spPr>
          <a:xfrm>
            <a:off x="651431" y="1011822"/>
            <a:ext cx="6507573" cy="4831604"/>
          </a:xfrm>
        </p:spPr>
        <p:txBody>
          <a:bodyPr anchor="ctr">
            <a:normAutofit/>
          </a:bodyPr>
          <a:lstStyle/>
          <a:p>
            <a:pPr algn="l"/>
            <a:r>
              <a:rPr lang="en-US" sz="9600" dirty="0">
                <a:effectLst>
                  <a:outerShdw blurRad="38100" dist="38100" dir="2700000" algn="tl">
                    <a:srgbClr val="000000">
                      <a:alpha val="43137"/>
                    </a:srgbClr>
                  </a:outerShdw>
                </a:effectLst>
                <a:latin typeface="Baskerville Old Face" panose="02020602080505020303" pitchFamily="18" charset="0"/>
              </a:rPr>
              <a:t>Questions?</a:t>
            </a:r>
          </a:p>
        </p:txBody>
      </p:sp>
      <p:pic>
        <p:nvPicPr>
          <p:cNvPr id="5" name="Content Placeholder 4">
            <a:extLst>
              <a:ext uri="{FF2B5EF4-FFF2-40B4-BE49-F238E27FC236}">
                <a16:creationId xmlns:a16="http://schemas.microsoft.com/office/drawing/2014/main" id="{C1DC1EF5-F3E3-6AD9-7D1B-D0813786E3EF}"/>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9525" y="-14748"/>
            <a:ext cx="7829486" cy="3438832"/>
          </a:xfrm>
          <a:prstGeom prst="rect">
            <a:avLst/>
          </a:prstGeom>
        </p:spPr>
      </p:pic>
    </p:spTree>
    <p:extLst>
      <p:ext uri="{BB962C8B-B14F-4D97-AF65-F5344CB8AC3E}">
        <p14:creationId xmlns:p14="http://schemas.microsoft.com/office/powerpoint/2010/main" val="51307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35EF5-E8C5-9AF4-D1A9-515BEBD90754}"/>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5431B62E-2EED-96AC-84AA-0DD9CF64CB39}"/>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a:off x="826" y="-18976"/>
            <a:ext cx="7829486" cy="3438832"/>
          </a:xfrm>
          <a:prstGeom prst="rect">
            <a:avLst/>
          </a:prstGeom>
        </p:spPr>
      </p:pic>
      <p:sp>
        <p:nvSpPr>
          <p:cNvPr id="2" name="Title 1">
            <a:extLst>
              <a:ext uri="{FF2B5EF4-FFF2-40B4-BE49-F238E27FC236}">
                <a16:creationId xmlns:a16="http://schemas.microsoft.com/office/drawing/2014/main" id="{B9973B45-9835-4125-1A70-5594FC403357}"/>
              </a:ext>
            </a:extLst>
          </p:cNvPr>
          <p:cNvSpPr>
            <a:spLocks noGrp="1"/>
          </p:cNvSpPr>
          <p:nvPr>
            <p:ph type="title"/>
          </p:nvPr>
        </p:nvSpPr>
        <p:spPr>
          <a:xfrm>
            <a:off x="1319980" y="681037"/>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2026 Colorado Employer Risk Map</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330E197-FC18-F799-22F0-3E347352FDB4}"/>
              </a:ext>
            </a:extLst>
          </p:cNvPr>
          <p:cNvSpPr>
            <a:spLocks noGrp="1"/>
          </p:cNvSpPr>
          <p:nvPr>
            <p:ph idx="1"/>
          </p:nvPr>
        </p:nvSpPr>
        <p:spPr>
          <a:xfrm>
            <a:off x="1429610" y="2365750"/>
            <a:ext cx="9332780" cy="4181597"/>
          </a:xfrm>
        </p:spPr>
        <p:txBody>
          <a:bodyPr anchor="ctr">
            <a:noAutofit/>
          </a:bodyPr>
          <a:lstStyle/>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Pay transparency and job opportunity postings</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Meal and rest break compliance</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Off-the-clock and pre-shift work</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Colorado versus FLSA exemption differences</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Earned wages, bonuses, commissions, and wage demands</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Independent contractor misclassification</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FAMLI, HFWA, FMLA, and PTO coordination</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Retaliation and protected activity</a:t>
            </a:r>
          </a:p>
          <a:p>
            <a:pPr marL="285750" lvl="1" indent="-285750" algn="just">
              <a:lnSpc>
                <a:spcPct val="114000"/>
              </a:lnSpc>
              <a:spcBef>
                <a:spcPts val="1000"/>
              </a:spcBef>
              <a:buSzPct val="70000"/>
            </a:pPr>
            <a:r>
              <a:rPr lang="en-US" sz="1800" dirty="0">
                <a:solidFill>
                  <a:prstClr val="black"/>
                </a:solidFill>
                <a:latin typeface="Arial" panose="020B0604020202020204" pitchFamily="34" charset="0"/>
                <a:cs typeface="Arial" panose="020B0604020202020204" pitchFamily="34" charset="0"/>
              </a:rPr>
              <a:t>Public enforcement and reputational risk</a:t>
            </a:r>
          </a:p>
        </p:txBody>
      </p:sp>
      <p:sp>
        <p:nvSpPr>
          <p:cNvPr id="6" name="TextBox 5">
            <a:extLst>
              <a:ext uri="{FF2B5EF4-FFF2-40B4-BE49-F238E27FC236}">
                <a16:creationId xmlns:a16="http://schemas.microsoft.com/office/drawing/2014/main" id="{B0796264-D4A6-328F-14B2-BB639217EC41}"/>
              </a:ext>
            </a:extLst>
          </p:cNvPr>
          <p:cNvSpPr txBox="1"/>
          <p:nvPr/>
        </p:nvSpPr>
        <p:spPr>
          <a:xfrm>
            <a:off x="1429610" y="1806545"/>
            <a:ext cx="7385206" cy="400110"/>
          </a:xfrm>
          <a:prstGeom prst="rect">
            <a:avLst/>
          </a:prstGeom>
          <a:noFill/>
        </p:spPr>
        <p:txBody>
          <a:bodyPr wrap="square">
            <a:spAutoFit/>
          </a:bodyPr>
          <a:lstStyle/>
          <a:p>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Highest-risk areas for employers:</a:t>
            </a:r>
          </a:p>
        </p:txBody>
      </p:sp>
      <p:pic>
        <p:nvPicPr>
          <p:cNvPr id="9" name="Content Placeholder 4">
            <a:extLst>
              <a:ext uri="{FF2B5EF4-FFF2-40B4-BE49-F238E27FC236}">
                <a16:creationId xmlns:a16="http://schemas.microsoft.com/office/drawing/2014/main" id="{F96C3198-9F47-4F5A-0527-241005CBBA6C}"/>
              </a:ext>
            </a:extLst>
          </p:cNvPr>
          <p:cNvPicPr>
            <a:picLocks noChangeAspect="1"/>
          </p:cNvPicPr>
          <p:nvPr/>
        </p:nvPicPr>
        <p:blipFill>
          <a:blip r:embed="rId2">
            <a:extLst>
              <a:ext uri="{28A0092B-C50C-407E-A947-70E740481C1C}">
                <a14:useLocalDpi xmlns:a14="http://schemas.microsoft.com/office/drawing/2010/main" val="0"/>
              </a:ext>
            </a:extLst>
          </a:blip>
          <a:srcRect l="19500" t="37370" r="44275"/>
          <a:stretch>
            <a:fillRect/>
          </a:stretch>
        </p:blipFill>
        <p:spPr>
          <a:xfrm>
            <a:off x="7783766" y="2565805"/>
            <a:ext cx="4416552" cy="4301339"/>
          </a:xfrm>
          <a:prstGeom prst="rect">
            <a:avLst/>
          </a:prstGeom>
        </p:spPr>
      </p:pic>
    </p:spTree>
    <p:extLst>
      <p:ext uri="{BB962C8B-B14F-4D97-AF65-F5344CB8AC3E}">
        <p14:creationId xmlns:p14="http://schemas.microsoft.com/office/powerpoint/2010/main" val="42716348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grpId="0" nodeType="withEffect">
                                  <p:stCondLst>
                                    <p:cond delay="50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grpId="0" nodeType="withEffect">
                                  <p:stCondLst>
                                    <p:cond delay="50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grpId="0" nodeType="withEffect">
                                  <p:stCondLst>
                                    <p:cond delay="50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par>
                                <p:cTn id="32" presetID="10" presetClass="entr" presetSubtype="0" fill="hold" grpId="0" nodeType="withEffect">
                                  <p:stCondLst>
                                    <p:cond delay="50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AA358-F0DE-40D2-D389-F998FB0F86C0}"/>
            </a:ext>
          </a:extLst>
        </p:cNvPr>
        <p:cNvGrpSpPr/>
        <p:nvPr/>
      </p:nvGrpSpPr>
      <p:grpSpPr>
        <a:xfrm>
          <a:off x="0" y="0"/>
          <a:ext cx="0" cy="0"/>
          <a:chOff x="0" y="0"/>
          <a:chExt cx="0" cy="0"/>
        </a:xfrm>
      </p:grpSpPr>
      <p:pic>
        <p:nvPicPr>
          <p:cNvPr id="15" name="Content Placeholder 4">
            <a:extLst>
              <a:ext uri="{FF2B5EF4-FFF2-40B4-BE49-F238E27FC236}">
                <a16:creationId xmlns:a16="http://schemas.microsoft.com/office/drawing/2014/main" id="{E64FE01D-F595-9559-FCA6-D4A37A15CC2C}"/>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0" y="3429000"/>
            <a:ext cx="7829486" cy="3438832"/>
          </a:xfrm>
          <a:prstGeom prst="rect">
            <a:avLst/>
          </a:prstGeom>
        </p:spPr>
      </p:pic>
      <p:sp>
        <p:nvSpPr>
          <p:cNvPr id="2" name="Title 1">
            <a:extLst>
              <a:ext uri="{FF2B5EF4-FFF2-40B4-BE49-F238E27FC236}">
                <a16:creationId xmlns:a16="http://schemas.microsoft.com/office/drawing/2014/main" id="{022E7C23-2584-D470-3E34-DCFB0F812CA5}"/>
              </a:ext>
            </a:extLst>
          </p:cNvPr>
          <p:cNvSpPr>
            <a:spLocks noGrp="1"/>
          </p:cNvSpPr>
          <p:nvPr>
            <p:ph type="title"/>
          </p:nvPr>
        </p:nvSpPr>
        <p:spPr>
          <a:xfrm>
            <a:off x="415911" y="420625"/>
            <a:ext cx="11360179" cy="1585976"/>
          </a:xfrm>
        </p:spPr>
        <p:txBody>
          <a:bodyPr>
            <a:normAutofit fontScale="90000"/>
          </a:bodyPr>
          <a:lstStyle/>
          <a:p>
            <a:pPr algn="ct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Colorado </a:t>
            </a:r>
            <a:r>
              <a:rPr lang="en-US" dirty="0">
                <a:solidFill>
                  <a:srgbClr val="3B1466"/>
                </a:solidFill>
                <a:effectLst>
                  <a:outerShdw blurRad="38100" dist="38100" dir="2700000" algn="tl">
                    <a:srgbClr val="000000">
                      <a:alpha val="43137"/>
                    </a:srgbClr>
                  </a:outerShdw>
                </a:effectLst>
                <a:latin typeface="Baskerville Old Face" panose="02020602080505020303" pitchFamily="18" charset="0"/>
              </a:rPr>
              <a:t>Pay Transparency</a:t>
            </a:r>
            <a:b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b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Effective January 1, 2021; </a:t>
            </a:r>
            <a:b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b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Amendments effective January 1, 2024</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75FCF35-8215-8648-EB8B-4AF5F1CBF544}"/>
              </a:ext>
            </a:extLst>
          </p:cNvPr>
          <p:cNvSpPr>
            <a:spLocks noGrp="1"/>
          </p:cNvSpPr>
          <p:nvPr>
            <p:ph idx="1"/>
          </p:nvPr>
        </p:nvSpPr>
        <p:spPr>
          <a:xfrm>
            <a:off x="2181257" y="3156038"/>
            <a:ext cx="7829486" cy="3438832"/>
          </a:xfrm>
        </p:spPr>
        <p:txBody>
          <a:bodyPr anchor="ctr">
            <a:noAutofit/>
          </a:bodyPr>
          <a:lstStyle/>
          <a:p>
            <a:pPr marL="285750" indent="-285750">
              <a:lnSpc>
                <a:spcPct val="150000"/>
              </a:lnSpc>
            </a:pPr>
            <a:r>
              <a:rPr lang="en-US" sz="1800" dirty="0"/>
              <a:t>Anticipated </a:t>
            </a:r>
            <a:r>
              <a:rPr lang="en-US" sz="1800" dirty="0">
                <a:solidFill>
                  <a:srgbClr val="7030A0"/>
                </a:solidFill>
              </a:rPr>
              <a:t>Colorado</a:t>
            </a:r>
            <a:r>
              <a:rPr lang="en-US" sz="1800" dirty="0"/>
              <a:t> pay range for the successful applicant</a:t>
            </a:r>
          </a:p>
          <a:p>
            <a:pPr marL="285750" indent="-285750">
              <a:lnSpc>
                <a:spcPct val="150000"/>
              </a:lnSpc>
            </a:pPr>
            <a:r>
              <a:rPr lang="en-US" sz="1800" dirty="0"/>
              <a:t>General descriptions of other compensation the role is eligible to receive</a:t>
            </a:r>
          </a:p>
          <a:p>
            <a:pPr marL="285750" indent="-285750">
              <a:lnSpc>
                <a:spcPct val="150000"/>
              </a:lnSpc>
            </a:pPr>
            <a:r>
              <a:rPr lang="en-US" sz="1800" dirty="0"/>
              <a:t>General descriptions of benefits the role is eligible to receive, including:</a:t>
            </a:r>
          </a:p>
          <a:p>
            <a:pPr marL="971550" lvl="1" indent="-285750">
              <a:lnSpc>
                <a:spcPct val="150000"/>
              </a:lnSpc>
            </a:pPr>
            <a:r>
              <a:rPr lang="en-US" sz="1600" dirty="0"/>
              <a:t>Healthcare benefits</a:t>
            </a:r>
          </a:p>
          <a:p>
            <a:pPr marL="971550" lvl="1" indent="-285750">
              <a:lnSpc>
                <a:spcPct val="150000"/>
              </a:lnSpc>
            </a:pPr>
            <a:r>
              <a:rPr lang="en-US" sz="1600" dirty="0"/>
              <a:t>Retirement benefits</a:t>
            </a:r>
          </a:p>
          <a:p>
            <a:pPr marL="971550" lvl="1" indent="-285750">
              <a:lnSpc>
                <a:spcPct val="150000"/>
              </a:lnSpc>
            </a:pPr>
            <a:r>
              <a:rPr lang="en-US" sz="1600" dirty="0"/>
              <a:t>Paid time off (sick, PTO, vacation, etc.)</a:t>
            </a:r>
          </a:p>
          <a:p>
            <a:pPr marL="971550" lvl="1" indent="-285750">
              <a:lnSpc>
                <a:spcPct val="150000"/>
              </a:lnSpc>
            </a:pPr>
            <a:r>
              <a:rPr lang="en-US" sz="1600" dirty="0"/>
              <a:t>Any other federally taxable benefit</a:t>
            </a:r>
          </a:p>
        </p:txBody>
      </p:sp>
      <p:sp>
        <p:nvSpPr>
          <p:cNvPr id="13" name="Content Placeholder 2">
            <a:extLst>
              <a:ext uri="{FF2B5EF4-FFF2-40B4-BE49-F238E27FC236}">
                <a16:creationId xmlns:a16="http://schemas.microsoft.com/office/drawing/2014/main" id="{95241E4B-78C3-3C1A-D720-0535D7FC1786}"/>
              </a:ext>
            </a:extLst>
          </p:cNvPr>
          <p:cNvSpPr txBox="1">
            <a:spLocks/>
          </p:cNvSpPr>
          <p:nvPr/>
        </p:nvSpPr>
        <p:spPr>
          <a:xfrm>
            <a:off x="655320" y="2411996"/>
            <a:ext cx="10881360" cy="57639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000" b="1" dirty="0"/>
              <a:t>All employers with </a:t>
            </a:r>
            <a:r>
              <a:rPr lang="en-US" sz="2000" b="1" i="1" dirty="0">
                <a:solidFill>
                  <a:srgbClr val="7030A0"/>
                </a:solidFill>
              </a:rPr>
              <a:t>at least one Colorado employee</a:t>
            </a:r>
            <a:r>
              <a:rPr lang="en-US" sz="2000" b="1" dirty="0">
                <a:solidFill>
                  <a:srgbClr val="7030A0"/>
                </a:solidFill>
              </a:rPr>
              <a:t> </a:t>
            </a:r>
            <a:r>
              <a:rPr lang="en-US" sz="2000" b="1" dirty="0"/>
              <a:t>must include the following in job postings</a:t>
            </a:r>
          </a:p>
        </p:txBody>
      </p:sp>
    </p:spTree>
    <p:extLst>
      <p:ext uri="{BB962C8B-B14F-4D97-AF65-F5344CB8AC3E}">
        <p14:creationId xmlns:p14="http://schemas.microsoft.com/office/powerpoint/2010/main" val="970115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500"/>
                                        <p:tgtEl>
                                          <p:spTgt spid="1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8932C-65E8-0F83-175B-4AF14D897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1A836E-FE7B-C5BD-34E3-040325E42790}"/>
              </a:ext>
            </a:extLst>
          </p:cNvPr>
          <p:cNvSpPr>
            <a:spLocks noGrp="1"/>
          </p:cNvSpPr>
          <p:nvPr>
            <p:ph type="title"/>
          </p:nvPr>
        </p:nvSpPr>
        <p:spPr>
          <a:xfrm>
            <a:off x="415910" y="770568"/>
            <a:ext cx="11360179" cy="759816"/>
          </a:xfrm>
        </p:spPr>
        <p:txBody>
          <a:bodyPr>
            <a:normAutofit fontScale="90000"/>
          </a:bodyPr>
          <a:lstStyle/>
          <a:p>
            <a:pPr algn="ct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Colorado </a:t>
            </a:r>
            <a:r>
              <a:rPr lang="en-US" dirty="0">
                <a:solidFill>
                  <a:srgbClr val="3B1466"/>
                </a:solidFill>
                <a:effectLst>
                  <a:outerShdw blurRad="38100" dist="38100" dir="2700000" algn="tl">
                    <a:srgbClr val="000000">
                      <a:alpha val="43137"/>
                    </a:srgbClr>
                  </a:outerShdw>
                </a:effectLst>
                <a:latin typeface="Baskerville Old Face" panose="02020602080505020303" pitchFamily="18" charset="0"/>
              </a:rPr>
              <a:t>Pay Transparency</a:t>
            </a:r>
            <a:b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b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Effective January 1, 2021; </a:t>
            </a:r>
            <a:b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b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Amendments effective January 1, 2024</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F084D31-09C6-4639-258C-48F97D44A8B9}"/>
              </a:ext>
            </a:extLst>
          </p:cNvPr>
          <p:cNvSpPr>
            <a:spLocks noGrp="1"/>
          </p:cNvSpPr>
          <p:nvPr>
            <p:ph idx="1"/>
          </p:nvPr>
        </p:nvSpPr>
        <p:spPr>
          <a:xfrm>
            <a:off x="543926" y="2582647"/>
            <a:ext cx="11231881" cy="3114065"/>
          </a:xfrm>
        </p:spPr>
        <p:txBody>
          <a:bodyPr anchor="ctr">
            <a:noAutofit/>
          </a:bodyPr>
          <a:lstStyle/>
          <a:p>
            <a:pPr marL="285750" indent="-285750">
              <a:lnSpc>
                <a:spcPct val="150000"/>
              </a:lnSpc>
            </a:pPr>
            <a:r>
              <a:rPr lang="en-US" sz="2000" dirty="0"/>
              <a:t>Employers must make reasonable efforts to announce, post, or otherwise make known each job opportunity to all employees on the same calendar day and before the employer makes a decision. </a:t>
            </a:r>
          </a:p>
          <a:p>
            <a:pPr marL="742950" lvl="1" indent="-285750">
              <a:lnSpc>
                <a:spcPct val="150000"/>
              </a:lnSpc>
            </a:pPr>
            <a:r>
              <a:rPr lang="en-US" sz="1600" dirty="0"/>
              <a:t>But, if an employer is physically located outside of Colorado and has fewer than 15 employees in Colorado working remotely, the employer need only provide notice of remote job opportunities through July 1, 2029.</a:t>
            </a:r>
          </a:p>
        </p:txBody>
      </p:sp>
      <p:sp>
        <p:nvSpPr>
          <p:cNvPr id="8" name="Content Placeholder 2">
            <a:extLst>
              <a:ext uri="{FF2B5EF4-FFF2-40B4-BE49-F238E27FC236}">
                <a16:creationId xmlns:a16="http://schemas.microsoft.com/office/drawing/2014/main" id="{890AB204-02E4-71F0-C593-D6ACDB660035}"/>
              </a:ext>
            </a:extLst>
          </p:cNvPr>
          <p:cNvSpPr txBox="1">
            <a:spLocks/>
          </p:cNvSpPr>
          <p:nvPr/>
        </p:nvSpPr>
        <p:spPr>
          <a:xfrm>
            <a:off x="330707" y="2006257"/>
            <a:ext cx="11786616" cy="57639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t>Obligations to </a:t>
            </a:r>
            <a:r>
              <a:rPr lang="en-US" sz="2000" b="1" dirty="0">
                <a:solidFill>
                  <a:srgbClr val="7030A0"/>
                </a:solidFill>
              </a:rPr>
              <a:t>Announce, Post, Otherwise Make Known Job Opportunities </a:t>
            </a:r>
            <a:r>
              <a:rPr lang="en-US" sz="2000" b="1" dirty="0"/>
              <a:t>- Effective January 1, 2024</a:t>
            </a:r>
          </a:p>
        </p:txBody>
      </p:sp>
      <p:pic>
        <p:nvPicPr>
          <p:cNvPr id="5" name="Content Placeholder 4">
            <a:extLst>
              <a:ext uri="{FF2B5EF4-FFF2-40B4-BE49-F238E27FC236}">
                <a16:creationId xmlns:a16="http://schemas.microsoft.com/office/drawing/2014/main" id="{E82E3A36-F60B-C629-208F-EE74ADCDBB1E}"/>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0" y="3429000"/>
            <a:ext cx="7829486" cy="3438832"/>
          </a:xfrm>
          <a:prstGeom prst="rect">
            <a:avLst/>
          </a:prstGeom>
        </p:spPr>
      </p:pic>
    </p:spTree>
    <p:extLst>
      <p:ext uri="{BB962C8B-B14F-4D97-AF65-F5344CB8AC3E}">
        <p14:creationId xmlns:p14="http://schemas.microsoft.com/office/powerpoint/2010/main" val="14342743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4B5CF-C2A1-0562-D918-42A10A8A84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F8D1A4-9BC1-1EA3-DE80-DE772D670D95}"/>
              </a:ext>
            </a:extLst>
          </p:cNvPr>
          <p:cNvSpPr>
            <a:spLocks noGrp="1"/>
          </p:cNvSpPr>
          <p:nvPr>
            <p:ph type="title"/>
          </p:nvPr>
        </p:nvSpPr>
        <p:spPr>
          <a:xfrm>
            <a:off x="415910" y="789140"/>
            <a:ext cx="11360179" cy="759816"/>
          </a:xfrm>
        </p:spPr>
        <p:txBody>
          <a:bodyPr>
            <a:normAutofit fontScale="90000"/>
          </a:bodyPr>
          <a:lstStyle/>
          <a:p>
            <a:pPr algn="ct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Colorado Pay Transparency</a:t>
            </a:r>
            <a:b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b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Effective January 1, 2021; </a:t>
            </a:r>
            <a:b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b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Amendments effective January 1, 2024</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B28CEEB-9651-1143-252B-54D1259B3BC9}"/>
              </a:ext>
            </a:extLst>
          </p:cNvPr>
          <p:cNvSpPr>
            <a:spLocks noGrp="1"/>
          </p:cNvSpPr>
          <p:nvPr>
            <p:ph idx="1"/>
          </p:nvPr>
        </p:nvSpPr>
        <p:spPr>
          <a:xfrm>
            <a:off x="543926" y="2750975"/>
            <a:ext cx="11231881" cy="3438832"/>
          </a:xfrm>
        </p:spPr>
        <p:txBody>
          <a:bodyPr anchor="ctr">
            <a:noAutofit/>
          </a:bodyPr>
          <a:lstStyle/>
          <a:p>
            <a:pPr marL="285750" indent="-285750">
              <a:lnSpc>
                <a:spcPct val="150000"/>
              </a:lnSpc>
            </a:pPr>
            <a:r>
              <a:rPr lang="en-US" sz="1800" dirty="0"/>
              <a:t>Within 30 days after a candidate is selected to fill a job opportunity begins working in the position, employers will need to make reasonable efforts to announce, post, or otherwise make known to </a:t>
            </a:r>
            <a:r>
              <a:rPr lang="en-US" sz="1800" i="1" dirty="0"/>
              <a:t>the employees with whom the selected candidate is intended to regularly work</a:t>
            </a:r>
            <a:r>
              <a:rPr lang="en-US" sz="1800" dirty="0"/>
              <a:t>, at a minimum:</a:t>
            </a:r>
            <a:endParaRPr lang="en-US" sz="1800" b="1" dirty="0"/>
          </a:p>
          <a:p>
            <a:pPr marL="742950" lvl="1" indent="-285750">
              <a:lnSpc>
                <a:spcPct val="150000"/>
              </a:lnSpc>
              <a:spcBef>
                <a:spcPts val="600"/>
              </a:spcBef>
            </a:pPr>
            <a:r>
              <a:rPr lang="en-US" sz="1600" dirty="0"/>
              <a:t>The name of the candidate selected for the job opportunity;</a:t>
            </a:r>
          </a:p>
          <a:p>
            <a:pPr marL="742950" lvl="1" indent="-285750">
              <a:lnSpc>
                <a:spcPct val="150000"/>
              </a:lnSpc>
              <a:spcBef>
                <a:spcPts val="600"/>
              </a:spcBef>
            </a:pPr>
            <a:r>
              <a:rPr lang="en-US" sz="1600" dirty="0"/>
              <a:t>The selected candidate’s former job title if selected while already employed by the employer;</a:t>
            </a:r>
          </a:p>
          <a:p>
            <a:pPr marL="742950" lvl="1" indent="-285750">
              <a:lnSpc>
                <a:spcPct val="150000"/>
              </a:lnSpc>
              <a:spcBef>
                <a:spcPts val="600"/>
              </a:spcBef>
            </a:pPr>
            <a:r>
              <a:rPr lang="en-US" sz="1600" dirty="0"/>
              <a:t>The selected candidate’s new job title; and</a:t>
            </a:r>
          </a:p>
          <a:p>
            <a:pPr marL="742950" lvl="1" indent="-285750">
              <a:lnSpc>
                <a:spcPct val="150000"/>
              </a:lnSpc>
              <a:spcBef>
                <a:spcPts val="600"/>
              </a:spcBef>
            </a:pPr>
            <a:r>
              <a:rPr lang="en-US" sz="1600" dirty="0"/>
              <a:t>Information on how many employees may demonstrate interest in similar job opportunities in the future, including identifying individuals or departments to whom the employees can express interest in similar job opportunities.</a:t>
            </a:r>
          </a:p>
        </p:txBody>
      </p:sp>
      <p:sp>
        <p:nvSpPr>
          <p:cNvPr id="8" name="Content Placeholder 2">
            <a:extLst>
              <a:ext uri="{FF2B5EF4-FFF2-40B4-BE49-F238E27FC236}">
                <a16:creationId xmlns:a16="http://schemas.microsoft.com/office/drawing/2014/main" id="{338C11AB-2648-97AB-F81E-9484072B4BB9}"/>
              </a:ext>
            </a:extLst>
          </p:cNvPr>
          <p:cNvSpPr txBox="1">
            <a:spLocks/>
          </p:cNvSpPr>
          <p:nvPr/>
        </p:nvSpPr>
        <p:spPr>
          <a:xfrm>
            <a:off x="330707" y="2006257"/>
            <a:ext cx="11786616" cy="57639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t>Obligations to </a:t>
            </a:r>
            <a:r>
              <a:rPr lang="en-US" sz="2000" b="1" dirty="0">
                <a:solidFill>
                  <a:srgbClr val="7030A0"/>
                </a:solidFill>
              </a:rPr>
              <a:t>Announce, Post, Otherwise Make Known Job Opportunities </a:t>
            </a:r>
            <a:r>
              <a:rPr lang="en-US" sz="2000" b="1" dirty="0"/>
              <a:t>- Effective January 1, 2024</a:t>
            </a:r>
          </a:p>
        </p:txBody>
      </p:sp>
      <p:pic>
        <p:nvPicPr>
          <p:cNvPr id="5" name="Content Placeholder 4">
            <a:extLst>
              <a:ext uri="{FF2B5EF4-FFF2-40B4-BE49-F238E27FC236}">
                <a16:creationId xmlns:a16="http://schemas.microsoft.com/office/drawing/2014/main" id="{1C3BCD1D-6933-9BE0-5331-3C82EFF1683D}"/>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0" y="3429000"/>
            <a:ext cx="7829486" cy="3438832"/>
          </a:xfrm>
          <a:prstGeom prst="rect">
            <a:avLst/>
          </a:prstGeom>
        </p:spPr>
      </p:pic>
    </p:spTree>
    <p:extLst>
      <p:ext uri="{BB962C8B-B14F-4D97-AF65-F5344CB8AC3E}">
        <p14:creationId xmlns:p14="http://schemas.microsoft.com/office/powerpoint/2010/main" val="1829352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4FDE6-39D0-383D-8723-70F31864A6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D1497-4BC9-18CA-8745-DAA8302E307B}"/>
              </a:ext>
            </a:extLst>
          </p:cNvPr>
          <p:cNvSpPr>
            <a:spLocks noGrp="1"/>
          </p:cNvSpPr>
          <p:nvPr>
            <p:ph type="title"/>
          </p:nvPr>
        </p:nvSpPr>
        <p:spPr>
          <a:xfrm>
            <a:off x="415910" y="741814"/>
            <a:ext cx="11360179" cy="759816"/>
          </a:xfrm>
        </p:spPr>
        <p:txBody>
          <a:bodyPr>
            <a:normAutofit fontScale="90000"/>
          </a:bodyPr>
          <a:lstStyle/>
          <a:p>
            <a:pPr algn="ct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Colorado Pay Transparency</a:t>
            </a:r>
            <a:b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b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Effective January 1, 2021; </a:t>
            </a:r>
            <a:b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br>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Amendments effective January 1, 2024</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0362E4C-EACC-23A4-DCFB-186362E3D12D}"/>
              </a:ext>
            </a:extLst>
          </p:cNvPr>
          <p:cNvSpPr>
            <a:spLocks noGrp="1"/>
          </p:cNvSpPr>
          <p:nvPr>
            <p:ph idx="1"/>
          </p:nvPr>
        </p:nvSpPr>
        <p:spPr>
          <a:xfrm>
            <a:off x="543926" y="2750975"/>
            <a:ext cx="11360179" cy="1856906"/>
          </a:xfrm>
        </p:spPr>
        <p:txBody>
          <a:bodyPr anchor="ctr">
            <a:noAutofit/>
          </a:bodyPr>
          <a:lstStyle/>
          <a:p>
            <a:pPr marL="285750" indent="-285750">
              <a:lnSpc>
                <a:spcPct val="114000"/>
              </a:lnSpc>
              <a:spcBef>
                <a:spcPts val="600"/>
              </a:spcBef>
            </a:pPr>
            <a:r>
              <a:rPr lang="en-US" sz="1800" dirty="0"/>
              <a:t>Distinguishing “job opportunities” from career development and career progression</a:t>
            </a:r>
          </a:p>
          <a:p>
            <a:pPr marL="285750" indent="-285750">
              <a:lnSpc>
                <a:spcPct val="114000"/>
              </a:lnSpc>
              <a:spcBef>
                <a:spcPts val="600"/>
              </a:spcBef>
            </a:pPr>
            <a:r>
              <a:rPr lang="en-US" sz="1800" dirty="0"/>
              <a:t>Updated guidance can be found at </a:t>
            </a:r>
            <a:r>
              <a:rPr lang="en-US" sz="1800" dirty="0">
                <a:hlinkClick r:id="rId2"/>
              </a:rPr>
              <a:t>CDLE Info Sheet # 9A </a:t>
            </a:r>
            <a:endParaRPr lang="en-US" sz="1800" dirty="0"/>
          </a:p>
          <a:p>
            <a:pPr marL="742950" lvl="1" indent="-285750">
              <a:lnSpc>
                <a:spcPct val="150000"/>
              </a:lnSpc>
            </a:pPr>
            <a:endParaRPr lang="en-US" sz="1400" dirty="0"/>
          </a:p>
        </p:txBody>
      </p:sp>
      <p:sp>
        <p:nvSpPr>
          <p:cNvPr id="8" name="Content Placeholder 2">
            <a:extLst>
              <a:ext uri="{FF2B5EF4-FFF2-40B4-BE49-F238E27FC236}">
                <a16:creationId xmlns:a16="http://schemas.microsoft.com/office/drawing/2014/main" id="{3AE2344A-F978-60C2-8768-FC4D7291816F}"/>
              </a:ext>
            </a:extLst>
          </p:cNvPr>
          <p:cNvSpPr txBox="1">
            <a:spLocks/>
          </p:cNvSpPr>
          <p:nvPr/>
        </p:nvSpPr>
        <p:spPr>
          <a:xfrm>
            <a:off x="330707" y="2006257"/>
            <a:ext cx="11786616" cy="57639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t>Obligations to </a:t>
            </a:r>
            <a:r>
              <a:rPr lang="en-US" sz="2000" b="1" dirty="0">
                <a:solidFill>
                  <a:srgbClr val="7030A0"/>
                </a:solidFill>
              </a:rPr>
              <a:t>Announce, Post, Otherwise Make Known Job Opportunities </a:t>
            </a:r>
            <a:r>
              <a:rPr lang="en-US" sz="2000" b="1" dirty="0"/>
              <a:t>- Effective January 1, 2024</a:t>
            </a:r>
          </a:p>
        </p:txBody>
      </p:sp>
      <p:pic>
        <p:nvPicPr>
          <p:cNvPr id="5" name="Content Placeholder 4">
            <a:extLst>
              <a:ext uri="{FF2B5EF4-FFF2-40B4-BE49-F238E27FC236}">
                <a16:creationId xmlns:a16="http://schemas.microsoft.com/office/drawing/2014/main" id="{761F7D36-80E5-F31D-9005-E41A0D975430}"/>
              </a:ext>
            </a:extLst>
          </p:cNvPr>
          <p:cNvPicPr>
            <a:picLocks noChangeAspect="1"/>
          </p:cNvPicPr>
          <p:nvPr/>
        </p:nvPicPr>
        <p:blipFill>
          <a:blip r:embed="rId3">
            <a:extLst>
              <a:ext uri="{28A0092B-C50C-407E-A947-70E740481C1C}">
                <a14:useLocalDpi xmlns:a14="http://schemas.microsoft.com/office/drawing/2010/main" val="0"/>
              </a:ext>
            </a:extLst>
          </a:blip>
          <a:srcRect r="58871" b="45950"/>
          <a:stretch>
            <a:fillRect/>
          </a:stretch>
        </p:blipFill>
        <p:spPr>
          <a:xfrm flipV="1">
            <a:off x="0" y="3429000"/>
            <a:ext cx="7829486" cy="3438832"/>
          </a:xfrm>
          <a:prstGeom prst="rect">
            <a:avLst/>
          </a:prstGeom>
        </p:spPr>
      </p:pic>
    </p:spTree>
    <p:extLst>
      <p:ext uri="{BB962C8B-B14F-4D97-AF65-F5344CB8AC3E}">
        <p14:creationId xmlns:p14="http://schemas.microsoft.com/office/powerpoint/2010/main" val="3279652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D40F6-FC17-B68F-1D56-7E47B2A2CA6D}"/>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A96C7773-3022-F26B-7189-E29C9E7A29B1}"/>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H="1">
            <a:off x="4372039" y="-76126"/>
            <a:ext cx="7829486" cy="3438832"/>
          </a:xfrm>
          <a:prstGeom prst="rect">
            <a:avLst/>
          </a:prstGeom>
        </p:spPr>
      </p:pic>
      <p:sp>
        <p:nvSpPr>
          <p:cNvPr id="2" name="Title 1">
            <a:extLst>
              <a:ext uri="{FF2B5EF4-FFF2-40B4-BE49-F238E27FC236}">
                <a16:creationId xmlns:a16="http://schemas.microsoft.com/office/drawing/2014/main" id="{9484D97D-138F-947B-0F16-25BB7ABE7B82}"/>
              </a:ext>
            </a:extLst>
          </p:cNvPr>
          <p:cNvSpPr>
            <a:spLocks noGrp="1"/>
          </p:cNvSpPr>
          <p:nvPr>
            <p:ph type="title"/>
          </p:nvPr>
        </p:nvSpPr>
        <p:spPr>
          <a:xfrm>
            <a:off x="1124712" y="698611"/>
            <a:ext cx="10515600" cy="1325563"/>
          </a:xfrm>
        </p:spPr>
        <p:txBody>
          <a:bodyPr/>
          <a:lstStyle/>
          <a:p>
            <a:r>
              <a:rPr kumimoji="0" lang="en-US" sz="4400" b="0" i="0" u="none" strike="noStrike" kern="1200" cap="none" spc="0" normalizeH="0" baseline="0" noProof="0" dirty="0">
                <a:ln>
                  <a:noFill/>
                </a:ln>
                <a:solidFill>
                  <a:srgbClr val="3B1466"/>
                </a:solidFill>
                <a:effectLst>
                  <a:outerShdw blurRad="38100" dist="38100" dir="2700000" algn="tl">
                    <a:srgbClr val="000000">
                      <a:alpha val="43137"/>
                    </a:srgbClr>
                  </a:outerShdw>
                </a:effectLst>
                <a:uLnTx/>
                <a:uFillTx/>
                <a:latin typeface="Baskerville Old Face" panose="02020602080505020303" pitchFamily="18" charset="0"/>
              </a:rPr>
              <a:t>Pay Transparency</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F891314-0E43-1990-8886-4C92B72F0F7E}"/>
              </a:ext>
            </a:extLst>
          </p:cNvPr>
          <p:cNvSpPr>
            <a:spLocks noGrp="1"/>
          </p:cNvSpPr>
          <p:nvPr>
            <p:ph idx="1"/>
          </p:nvPr>
        </p:nvSpPr>
        <p:spPr>
          <a:xfrm>
            <a:off x="1124712" y="2285236"/>
            <a:ext cx="9518904" cy="3786380"/>
          </a:xfrm>
        </p:spPr>
        <p:txBody>
          <a:bodyPr anchor="ctr">
            <a:normAutofit/>
          </a:bodyPr>
          <a:lstStyle/>
          <a:p>
            <a:pPr>
              <a:lnSpc>
                <a:spcPct val="150000"/>
              </a:lnSpc>
            </a:pPr>
            <a:r>
              <a:rPr lang="en-US" sz="1800" dirty="0">
                <a:cs typeface="Arial" panose="020B0604020202020204" pitchFamily="34" charset="0"/>
              </a:rPr>
              <a:t>Using overly broad or unrealistic pay ranges</a:t>
            </a:r>
          </a:p>
          <a:p>
            <a:pPr>
              <a:lnSpc>
                <a:spcPct val="150000"/>
              </a:lnSpc>
            </a:pPr>
            <a:r>
              <a:rPr lang="en-US" sz="1800" dirty="0">
                <a:cs typeface="Arial" panose="020B0604020202020204" pitchFamily="34" charset="0"/>
              </a:rPr>
              <a:t>Omitting bonus, commission, or incentive compensation</a:t>
            </a:r>
          </a:p>
          <a:p>
            <a:pPr>
              <a:lnSpc>
                <a:spcPct val="150000"/>
              </a:lnSpc>
            </a:pPr>
            <a:r>
              <a:rPr lang="en-US" sz="1800" dirty="0">
                <a:cs typeface="Arial" panose="020B0604020202020204" pitchFamily="34" charset="0"/>
              </a:rPr>
              <a:t>Providing vague benefits descriptions</a:t>
            </a:r>
          </a:p>
          <a:p>
            <a:pPr>
              <a:lnSpc>
                <a:spcPct val="150000"/>
              </a:lnSpc>
            </a:pPr>
            <a:r>
              <a:rPr lang="en-US" sz="1800" dirty="0">
                <a:cs typeface="Arial" panose="020B0604020202020204" pitchFamily="34" charset="0"/>
              </a:rPr>
              <a:t>Forgetting internal job opportunity notices</a:t>
            </a:r>
          </a:p>
          <a:p>
            <a:pPr>
              <a:lnSpc>
                <a:spcPct val="150000"/>
              </a:lnSpc>
            </a:pPr>
            <a:r>
              <a:rPr lang="en-US" sz="1800" dirty="0">
                <a:cs typeface="Arial" panose="020B0604020202020204" pitchFamily="34" charset="0"/>
              </a:rPr>
              <a:t>Treating promotions, transfers, or remote roles inconsistently</a:t>
            </a:r>
          </a:p>
          <a:p>
            <a:pPr>
              <a:lnSpc>
                <a:spcPct val="150000"/>
              </a:lnSpc>
            </a:pPr>
            <a:r>
              <a:rPr lang="en-US" sz="1800" dirty="0">
                <a:cs typeface="Arial" panose="020B0604020202020204" pitchFamily="34" charset="0"/>
              </a:rPr>
              <a:t>Failing to update templates used by national recruiting teams</a:t>
            </a:r>
          </a:p>
          <a:p>
            <a:pPr>
              <a:lnSpc>
                <a:spcPct val="150000"/>
              </a:lnSpc>
            </a:pPr>
            <a:r>
              <a:rPr lang="en-US" sz="1800" dirty="0">
                <a:cs typeface="Arial" panose="020B0604020202020204" pitchFamily="34" charset="0"/>
              </a:rPr>
              <a:t>Not coordinating legal, HR, recruiting, and compensation teams</a:t>
            </a:r>
            <a:endParaRPr lang="en-US" sz="1600" dirty="0">
              <a:latin typeface="Arial" panose="020B0604020202020204" pitchFamily="34" charset="0"/>
              <a:cs typeface="Arial" panose="020B0604020202020204" pitchFamily="34" charset="0"/>
            </a:endParaRPr>
          </a:p>
        </p:txBody>
      </p:sp>
      <p:pic>
        <p:nvPicPr>
          <p:cNvPr id="6" name="Content Placeholder 4">
            <a:extLst>
              <a:ext uri="{FF2B5EF4-FFF2-40B4-BE49-F238E27FC236}">
                <a16:creationId xmlns:a16="http://schemas.microsoft.com/office/drawing/2014/main" id="{7EAC4B91-826F-7C5C-6F49-48BC45E878D8}"/>
              </a:ext>
            </a:extLst>
          </p:cNvPr>
          <p:cNvPicPr>
            <a:picLocks noChangeAspect="1"/>
          </p:cNvPicPr>
          <p:nvPr/>
        </p:nvPicPr>
        <p:blipFill>
          <a:blip r:embed="rId2">
            <a:extLst>
              <a:ext uri="{28A0092B-C50C-407E-A947-70E740481C1C}">
                <a14:useLocalDpi xmlns:a14="http://schemas.microsoft.com/office/drawing/2010/main" val="0"/>
              </a:ext>
            </a:extLst>
          </a:blip>
          <a:srcRect r="58871" b="45950"/>
          <a:stretch>
            <a:fillRect/>
          </a:stretch>
        </p:blipFill>
        <p:spPr>
          <a:xfrm flipV="1">
            <a:off x="-9144" y="3438144"/>
            <a:ext cx="7829486" cy="3438832"/>
          </a:xfrm>
          <a:prstGeom prst="rect">
            <a:avLst/>
          </a:prstGeom>
        </p:spPr>
      </p:pic>
      <p:sp>
        <p:nvSpPr>
          <p:cNvPr id="5" name="TextBox 4">
            <a:extLst>
              <a:ext uri="{FF2B5EF4-FFF2-40B4-BE49-F238E27FC236}">
                <a16:creationId xmlns:a16="http://schemas.microsoft.com/office/drawing/2014/main" id="{3A72ED7A-FB12-0BC9-3559-D1BB86CCF3E4}"/>
              </a:ext>
            </a:extLst>
          </p:cNvPr>
          <p:cNvSpPr txBox="1"/>
          <p:nvPr/>
        </p:nvSpPr>
        <p:spPr>
          <a:xfrm>
            <a:off x="1124712" y="1826689"/>
            <a:ext cx="6100916" cy="400110"/>
          </a:xfrm>
          <a:prstGeom prst="rect">
            <a:avLst/>
          </a:prstGeom>
          <a:noFill/>
        </p:spPr>
        <p:txBody>
          <a:bodyPr wrap="square">
            <a:spAutoFit/>
          </a:bodyPr>
          <a:lstStyle/>
          <a:p>
            <a:r>
              <a:rPr lang="en-US" sz="2000" b="1" dirty="0">
                <a:solidFill>
                  <a:srgbClr val="7030A0"/>
                </a:solidFill>
                <a:effectLst>
                  <a:outerShdw blurRad="38100" dist="38100" dir="2700000" algn="tl" rotWithShape="0">
                    <a:srgbClr val="000000">
                      <a:alpha val="43000"/>
                    </a:srgbClr>
                  </a:outerShdw>
                </a:effectLst>
                <a:latin typeface="Arial" panose="020B0604020202020204" pitchFamily="34" charset="0"/>
                <a:cs typeface="Arial" panose="020B0604020202020204" pitchFamily="34" charset="0"/>
              </a:rPr>
              <a:t>Common Mistakes</a:t>
            </a:r>
            <a:endParaRPr lang="en-US" sz="24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18317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25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1503</TotalTime>
  <Words>2807</Words>
  <Application>Microsoft Office PowerPoint</Application>
  <PresentationFormat>Widescreen</PresentationFormat>
  <Paragraphs>238</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Aptos</vt:lpstr>
      <vt:lpstr>Aptos Display</vt:lpstr>
      <vt:lpstr>Arial</vt:lpstr>
      <vt:lpstr>Baskerville Old Face</vt:lpstr>
      <vt:lpstr>Source Sans Pro Web</vt:lpstr>
      <vt:lpstr>Office Theme</vt:lpstr>
      <vt:lpstr>Colorado’s Highest‑Risk Compliance Traps for 2026:  Wage &amp; Hour, FAMLI, PHEW, and HFWA—What Attorneys Must Know Now</vt:lpstr>
      <vt:lpstr>Program Overview</vt:lpstr>
      <vt:lpstr>Why is Colorado Compliance Different?</vt:lpstr>
      <vt:lpstr>2026 Colorado Employer Risk Map</vt:lpstr>
      <vt:lpstr>Colorado Pay Transparency Effective January 1, 2021;  Amendments effective January 1, 2024</vt:lpstr>
      <vt:lpstr>Colorado Pay Transparency Effective January 1, 2021;  Amendments effective January 1, 2024</vt:lpstr>
      <vt:lpstr>Colorado Pay Transparency Effective January 1, 2021;  Amendments effective January 1, 2024</vt:lpstr>
      <vt:lpstr>Colorado Pay Transparency Effective January 1, 2021;  Amendments effective January 1, 2024</vt:lpstr>
      <vt:lpstr>Pay Transparency</vt:lpstr>
      <vt:lpstr>PowerPoint Presentation</vt:lpstr>
      <vt:lpstr>Wage &amp; Hour </vt:lpstr>
      <vt:lpstr>Break Basics</vt:lpstr>
      <vt:lpstr>Wage &amp; Hour </vt:lpstr>
      <vt:lpstr>Wage &amp; Hour </vt:lpstr>
      <vt:lpstr>Wage Claim Act</vt:lpstr>
      <vt:lpstr>Wage Claim Act</vt:lpstr>
      <vt:lpstr>Wage Transparency Act</vt:lpstr>
      <vt:lpstr>Leave laws in Colorado</vt:lpstr>
      <vt:lpstr>Leave laws in Colorado</vt:lpstr>
      <vt:lpstr>Leave laws in Colorado</vt:lpstr>
      <vt:lpstr>Leave laws in Colorado</vt:lpstr>
      <vt:lpstr>Leave laws in Colorado</vt:lpstr>
      <vt:lpstr>Leave laws in Colorado</vt:lpstr>
      <vt:lpstr>Leave laws in Colorado</vt:lpstr>
      <vt:lpstr>Leave laws in Colorado</vt:lpstr>
      <vt:lpstr>Leave laws in Colorado</vt:lpstr>
      <vt:lpstr>Retaliation in Colorado</vt:lpstr>
      <vt:lpstr>Retaliation in Colorado</vt:lpstr>
      <vt:lpstr>Retaliation in Colorado</vt:lpstr>
      <vt:lpstr>Retaliation in Colorado</vt:lpstr>
      <vt:lpstr>Retaliation in Colorado</vt:lpstr>
      <vt:lpstr>Litigation and Counseling Takeaways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Longaker, Ryan (Denver)</dc:creator>
  <cp:lastModifiedBy>Panagakos, Melisa H. (Denver)</cp:lastModifiedBy>
  <cp:revision>5</cp:revision>
  <dcterms:created xsi:type="dcterms:W3CDTF">2026-07-15T22:43:43Z</dcterms:created>
  <dcterms:modified xsi:type="dcterms:W3CDTF">2026-07-25T17:59:41Z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ec8aae-5a08-43f8-b819-bbaf1ec51ec4_Enabled">
    <vt:lpwstr>true</vt:lpwstr>
  </property>
  <property fmtid="{D5CDD505-2E9C-101B-9397-08002B2CF9AE}" pid="3" name="MSIP_Label_2aec8aae-5a08-43f8-b819-bbaf1ec51ec4_SetDate">
    <vt:lpwstr>2026-07-15T22:49:32Z</vt:lpwstr>
  </property>
  <property fmtid="{D5CDD505-2E9C-101B-9397-08002B2CF9AE}" pid="4" name="MSIP_Label_2aec8aae-5a08-43f8-b819-bbaf1ec51ec4_Method">
    <vt:lpwstr>Standard</vt:lpwstr>
  </property>
  <property fmtid="{D5CDD505-2E9C-101B-9397-08002B2CF9AE}" pid="5" name="MSIP_Label_2aec8aae-5a08-43f8-b819-bbaf1ec51ec4_Name">
    <vt:lpwstr>Confidential</vt:lpwstr>
  </property>
  <property fmtid="{D5CDD505-2E9C-101B-9397-08002B2CF9AE}" pid="6" name="MSIP_Label_2aec8aae-5a08-43f8-b819-bbaf1ec51ec4_SiteId">
    <vt:lpwstr>6ab77482-4dda-43b3-9e50-82db3e426c2c</vt:lpwstr>
  </property>
  <property fmtid="{D5CDD505-2E9C-101B-9397-08002B2CF9AE}" pid="7" name="MSIP_Label_2aec8aae-5a08-43f8-b819-bbaf1ec51ec4_ActionId">
    <vt:lpwstr>b593f6d0-3e90-4f4b-8c36-76103ec8876f</vt:lpwstr>
  </property>
  <property fmtid="{D5CDD505-2E9C-101B-9397-08002B2CF9AE}" pid="8" name="MSIP_Label_2aec8aae-5a08-43f8-b819-bbaf1ec51ec4_ContentBits">
    <vt:lpwstr>0</vt:lpwstr>
  </property>
  <property fmtid="{D5CDD505-2E9C-101B-9397-08002B2CF9AE}" pid="9" name="MSIP_Label_2aec8aae-5a08-43f8-b819-bbaf1ec51ec4_Tag">
    <vt:lpwstr>10, 1, 2, 1</vt:lpwstr>
  </property>
</Properties>
</file>